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Gliker Bold" charset="1" panose="00000800000000000000"/>
      <p:regular r:id="rId42"/>
    </p:embeddedFont>
    <p:embeddedFont>
      <p:font typeface="Open Sans Bold" charset="1" panose="020B0806030504020204"/>
      <p:regular r:id="rId43"/>
    </p:embeddedFont>
    <p:embeddedFont>
      <p:font typeface="Codec Pro Bold" charset="1" panose="00000600000000000000"/>
      <p:regular r:id="rId44"/>
    </p:embeddedFont>
    <p:embeddedFont>
      <p:font typeface="Codec Pro" charset="1" panose="00000500000000000000"/>
      <p:regular r:id="rId45"/>
    </p:embeddedFont>
    <p:embeddedFont>
      <p:font typeface="Codec Pro Ultra-Bold" charset="1" panose="00000700000000000000"/>
      <p:regular r:id="rId46"/>
    </p:embeddedFont>
    <p:embeddedFont>
      <p:font typeface="Balsamiq Sans" charset="1" panose="02000603000000000000"/>
      <p:regular r:id="rId47"/>
    </p:embeddedFont>
    <p:embeddedFont>
      <p:font typeface="Open Sans Ultra-Bold" charset="1" panose="00000000000000000000"/>
      <p:regular r:id="rId48"/>
    </p:embeddedFont>
    <p:embeddedFont>
      <p:font typeface="DM Sans Bold" charset="1" panose="00000000000000000000"/>
      <p:regular r:id="rId49"/>
    </p:embeddedFont>
    <p:embeddedFont>
      <p:font typeface="DM Sans" charset="1" panose="00000000000000000000"/>
      <p:regular r:id="rId50"/>
    </p:embeddedFont>
    <p:embeddedFont>
      <p:font typeface="Black Mango Medium" charset="1" panose="02020A03060303060403"/>
      <p:regular r:id="rId51"/>
    </p:embeddedFont>
    <p:embeddedFont>
      <p:font typeface="Open Sans" charset="1" panose="020B0606030504020204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https://oem.com.mx/elsoldepuebla/local/recien-egresados-se-enfrentan-al-desempleo-salarios-bajos-y-poca-oferta-laboral-en-sus-areas-19594319" TargetMode="External" Type="http://schemas.openxmlformats.org/officeDocument/2006/relationships/hyperlink"/><Relationship Id="rId8" Target="https://repositorio.21.edu.ar/bitstream/handle/ues21/16434/GONZALEZ%20ISMAEL%20EZEQUIEL.pdf?sequence=1&amp;isAllowed=y" TargetMode="External" Type="http://schemas.openxmlformats.org/officeDocument/2006/relationships/hyperlink"/><Relationship Id="rId9" Target="https://revistaelectronica-ipn.org/ResourcesFiles/Contenido/26/HUMANIDADES_26_001009.pdf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80286" y="-944155"/>
            <a:ext cx="10202455" cy="10202455"/>
          </a:xfrm>
          <a:custGeom>
            <a:avLst/>
            <a:gdLst/>
            <a:ahLst/>
            <a:cxnLst/>
            <a:rect r="r" b="b" t="t" l="l"/>
            <a:pathLst>
              <a:path h="10202455" w="10202455">
                <a:moveTo>
                  <a:pt x="0" y="0"/>
                </a:moveTo>
                <a:lnTo>
                  <a:pt x="10202455" y="0"/>
                </a:lnTo>
                <a:lnTo>
                  <a:pt x="10202455" y="10202455"/>
                </a:lnTo>
                <a:lnTo>
                  <a:pt x="0" y="10202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31686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E17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7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646465" y="7059913"/>
            <a:ext cx="6995071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5E17EA"/>
                </a:solidFill>
                <a:latin typeface="Gliker Bold"/>
                <a:ea typeface="Gliker Bold"/>
                <a:cs typeface="Gliker Bold"/>
                <a:sym typeface="Gliker Bold"/>
              </a:rPr>
              <a:t>Code</a:t>
            </a:r>
            <a:r>
              <a:rPr lang="en-US" sz="9200" b="true">
                <a:solidFill>
                  <a:srgbClr val="8544E0"/>
                </a:solidFill>
                <a:latin typeface="Gliker Bold"/>
                <a:ea typeface="Gliker Bold"/>
                <a:cs typeface="Gliker Bold"/>
                <a:sym typeface="Gliker Bold"/>
              </a:rPr>
              <a:t>Collab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54414" y="0"/>
            <a:ext cx="1219146" cy="10287000"/>
            <a:chOff x="0" y="0"/>
            <a:chExt cx="321092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10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321092">
                  <a:moveTo>
                    <a:pt x="0" y="0"/>
                  </a:moveTo>
                  <a:lnTo>
                    <a:pt x="321092" y="0"/>
                  </a:lnTo>
                  <a:lnTo>
                    <a:pt x="3210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951B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321092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7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973560" y="0"/>
            <a:ext cx="804267" cy="10287000"/>
            <a:chOff x="0" y="0"/>
            <a:chExt cx="211823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18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1823">
                  <a:moveTo>
                    <a:pt x="0" y="0"/>
                  </a:moveTo>
                  <a:lnTo>
                    <a:pt x="211823" y="0"/>
                  </a:lnTo>
                  <a:lnTo>
                    <a:pt x="2118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1689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211823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7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408614" y="0"/>
            <a:ext cx="3086100" cy="10287000"/>
            <a:chOff x="0" y="0"/>
            <a:chExt cx="812800" cy="27093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E17E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812800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7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189468" y="0"/>
            <a:ext cx="1219146" cy="10287000"/>
            <a:chOff x="0" y="0"/>
            <a:chExt cx="321092" cy="27093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10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321092">
                  <a:moveTo>
                    <a:pt x="0" y="0"/>
                  </a:moveTo>
                  <a:lnTo>
                    <a:pt x="321092" y="0"/>
                  </a:lnTo>
                  <a:lnTo>
                    <a:pt x="3210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951B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9525"/>
              <a:ext cx="321092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7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385200" y="0"/>
            <a:ext cx="804267" cy="10287000"/>
            <a:chOff x="0" y="0"/>
            <a:chExt cx="211823" cy="27093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18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1823">
                  <a:moveTo>
                    <a:pt x="0" y="0"/>
                  </a:moveTo>
                  <a:lnTo>
                    <a:pt x="211823" y="0"/>
                  </a:lnTo>
                  <a:lnTo>
                    <a:pt x="2118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1689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9525"/>
              <a:ext cx="211823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75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47471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3177183"/>
            <a:ext cx="4345374" cy="5057185"/>
            <a:chOff x="0" y="0"/>
            <a:chExt cx="1242401" cy="14459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2401" cy="1445918"/>
            </a:xfrm>
            <a:custGeom>
              <a:avLst/>
              <a:gdLst/>
              <a:ahLst/>
              <a:cxnLst/>
              <a:rect r="r" b="b" t="t" l="l"/>
              <a:pathLst>
                <a:path h="1445918" w="1242401">
                  <a:moveTo>
                    <a:pt x="42760" y="0"/>
                  </a:moveTo>
                  <a:lnTo>
                    <a:pt x="1199642" y="0"/>
                  </a:lnTo>
                  <a:cubicBezTo>
                    <a:pt x="1210982" y="0"/>
                    <a:pt x="1221858" y="4505"/>
                    <a:pt x="1229877" y="12524"/>
                  </a:cubicBezTo>
                  <a:cubicBezTo>
                    <a:pt x="1237896" y="20543"/>
                    <a:pt x="1242401" y="31419"/>
                    <a:pt x="1242401" y="42760"/>
                  </a:cubicBezTo>
                  <a:lnTo>
                    <a:pt x="1242401" y="1403158"/>
                  </a:lnTo>
                  <a:cubicBezTo>
                    <a:pt x="1242401" y="1426774"/>
                    <a:pt x="1223257" y="1445918"/>
                    <a:pt x="1199642" y="1445918"/>
                  </a:cubicBezTo>
                  <a:lnTo>
                    <a:pt x="42760" y="1445918"/>
                  </a:lnTo>
                  <a:cubicBezTo>
                    <a:pt x="31419" y="1445918"/>
                    <a:pt x="20543" y="1441413"/>
                    <a:pt x="12524" y="1433394"/>
                  </a:cubicBezTo>
                  <a:cubicBezTo>
                    <a:pt x="4505" y="1425375"/>
                    <a:pt x="0" y="1414499"/>
                    <a:pt x="0" y="1403158"/>
                  </a:cubicBezTo>
                  <a:lnTo>
                    <a:pt x="0" y="42760"/>
                  </a:lnTo>
                  <a:cubicBezTo>
                    <a:pt x="0" y="19144"/>
                    <a:pt x="19144" y="0"/>
                    <a:pt x="42760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647261" y="3177183"/>
            <a:ext cx="4345374" cy="5057185"/>
            <a:chOff x="0" y="0"/>
            <a:chExt cx="1242401" cy="14459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2401" cy="1445918"/>
            </a:xfrm>
            <a:custGeom>
              <a:avLst/>
              <a:gdLst/>
              <a:ahLst/>
              <a:cxnLst/>
              <a:rect r="r" b="b" t="t" l="l"/>
              <a:pathLst>
                <a:path h="1445918" w="1242401">
                  <a:moveTo>
                    <a:pt x="42760" y="0"/>
                  </a:moveTo>
                  <a:lnTo>
                    <a:pt x="1199642" y="0"/>
                  </a:lnTo>
                  <a:cubicBezTo>
                    <a:pt x="1210982" y="0"/>
                    <a:pt x="1221858" y="4505"/>
                    <a:pt x="1229877" y="12524"/>
                  </a:cubicBezTo>
                  <a:cubicBezTo>
                    <a:pt x="1237896" y="20543"/>
                    <a:pt x="1242401" y="31419"/>
                    <a:pt x="1242401" y="42760"/>
                  </a:cubicBezTo>
                  <a:lnTo>
                    <a:pt x="1242401" y="1403158"/>
                  </a:lnTo>
                  <a:cubicBezTo>
                    <a:pt x="1242401" y="1426774"/>
                    <a:pt x="1223257" y="1445918"/>
                    <a:pt x="1199642" y="1445918"/>
                  </a:cubicBezTo>
                  <a:lnTo>
                    <a:pt x="42760" y="1445918"/>
                  </a:lnTo>
                  <a:cubicBezTo>
                    <a:pt x="31419" y="1445918"/>
                    <a:pt x="20543" y="1441413"/>
                    <a:pt x="12524" y="1433394"/>
                  </a:cubicBezTo>
                  <a:cubicBezTo>
                    <a:pt x="4505" y="1425375"/>
                    <a:pt x="0" y="1414499"/>
                    <a:pt x="0" y="1403158"/>
                  </a:cubicBezTo>
                  <a:lnTo>
                    <a:pt x="0" y="42760"/>
                  </a:lnTo>
                  <a:cubicBezTo>
                    <a:pt x="0" y="19144"/>
                    <a:pt x="19144" y="0"/>
                    <a:pt x="42760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94943" y="3177183"/>
            <a:ext cx="4345374" cy="5057185"/>
            <a:chOff x="0" y="0"/>
            <a:chExt cx="1242401" cy="14459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2401" cy="1445918"/>
            </a:xfrm>
            <a:custGeom>
              <a:avLst/>
              <a:gdLst/>
              <a:ahLst/>
              <a:cxnLst/>
              <a:rect r="r" b="b" t="t" l="l"/>
              <a:pathLst>
                <a:path h="1445918" w="1242401">
                  <a:moveTo>
                    <a:pt x="42760" y="0"/>
                  </a:moveTo>
                  <a:lnTo>
                    <a:pt x="1199642" y="0"/>
                  </a:lnTo>
                  <a:cubicBezTo>
                    <a:pt x="1210982" y="0"/>
                    <a:pt x="1221858" y="4505"/>
                    <a:pt x="1229877" y="12524"/>
                  </a:cubicBezTo>
                  <a:cubicBezTo>
                    <a:pt x="1237896" y="20543"/>
                    <a:pt x="1242401" y="31419"/>
                    <a:pt x="1242401" y="42760"/>
                  </a:cubicBezTo>
                  <a:lnTo>
                    <a:pt x="1242401" y="1403158"/>
                  </a:lnTo>
                  <a:cubicBezTo>
                    <a:pt x="1242401" y="1426774"/>
                    <a:pt x="1223257" y="1445918"/>
                    <a:pt x="1199642" y="1445918"/>
                  </a:cubicBezTo>
                  <a:lnTo>
                    <a:pt x="42760" y="1445918"/>
                  </a:lnTo>
                  <a:cubicBezTo>
                    <a:pt x="31419" y="1445918"/>
                    <a:pt x="20543" y="1441413"/>
                    <a:pt x="12524" y="1433394"/>
                  </a:cubicBezTo>
                  <a:cubicBezTo>
                    <a:pt x="4505" y="1425375"/>
                    <a:pt x="0" y="1414499"/>
                    <a:pt x="0" y="1403158"/>
                  </a:cubicBezTo>
                  <a:lnTo>
                    <a:pt x="0" y="42760"/>
                  </a:lnTo>
                  <a:cubicBezTo>
                    <a:pt x="0" y="19144"/>
                    <a:pt x="19144" y="0"/>
                    <a:pt x="42760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942626" y="3177183"/>
            <a:ext cx="4345374" cy="5057185"/>
            <a:chOff x="0" y="0"/>
            <a:chExt cx="1242401" cy="14459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2401" cy="1445918"/>
            </a:xfrm>
            <a:custGeom>
              <a:avLst/>
              <a:gdLst/>
              <a:ahLst/>
              <a:cxnLst/>
              <a:rect r="r" b="b" t="t" l="l"/>
              <a:pathLst>
                <a:path h="1445918" w="1242401">
                  <a:moveTo>
                    <a:pt x="42760" y="0"/>
                  </a:moveTo>
                  <a:lnTo>
                    <a:pt x="1199642" y="0"/>
                  </a:lnTo>
                  <a:cubicBezTo>
                    <a:pt x="1210982" y="0"/>
                    <a:pt x="1221858" y="4505"/>
                    <a:pt x="1229877" y="12524"/>
                  </a:cubicBezTo>
                  <a:cubicBezTo>
                    <a:pt x="1237896" y="20543"/>
                    <a:pt x="1242401" y="31419"/>
                    <a:pt x="1242401" y="42760"/>
                  </a:cubicBezTo>
                  <a:lnTo>
                    <a:pt x="1242401" y="1403158"/>
                  </a:lnTo>
                  <a:cubicBezTo>
                    <a:pt x="1242401" y="1426774"/>
                    <a:pt x="1223257" y="1445918"/>
                    <a:pt x="1199642" y="1445918"/>
                  </a:cubicBezTo>
                  <a:lnTo>
                    <a:pt x="42760" y="1445918"/>
                  </a:lnTo>
                  <a:cubicBezTo>
                    <a:pt x="31419" y="1445918"/>
                    <a:pt x="20543" y="1441413"/>
                    <a:pt x="12524" y="1433394"/>
                  </a:cubicBezTo>
                  <a:cubicBezTo>
                    <a:pt x="4505" y="1425375"/>
                    <a:pt x="0" y="1414499"/>
                    <a:pt x="0" y="1403158"/>
                  </a:cubicBezTo>
                  <a:lnTo>
                    <a:pt x="0" y="42760"/>
                  </a:lnTo>
                  <a:cubicBezTo>
                    <a:pt x="0" y="19144"/>
                    <a:pt x="19144" y="0"/>
                    <a:pt x="42760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3177183"/>
            <a:ext cx="4251580" cy="4973497"/>
            <a:chOff x="0" y="0"/>
            <a:chExt cx="1215584" cy="14219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1558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215584">
                  <a:moveTo>
                    <a:pt x="40061" y="0"/>
                  </a:moveTo>
                  <a:lnTo>
                    <a:pt x="1175523" y="0"/>
                  </a:lnTo>
                  <a:cubicBezTo>
                    <a:pt x="1186148" y="0"/>
                    <a:pt x="1196338" y="4221"/>
                    <a:pt x="1203851" y="11734"/>
                  </a:cubicBezTo>
                  <a:cubicBezTo>
                    <a:pt x="1211364" y="19246"/>
                    <a:pt x="1215584" y="29436"/>
                    <a:pt x="1215584" y="40061"/>
                  </a:cubicBezTo>
                  <a:lnTo>
                    <a:pt x="1215584" y="1381929"/>
                  </a:lnTo>
                  <a:cubicBezTo>
                    <a:pt x="1215584" y="1392554"/>
                    <a:pt x="1211364" y="1402744"/>
                    <a:pt x="1203851" y="1410257"/>
                  </a:cubicBezTo>
                  <a:cubicBezTo>
                    <a:pt x="1196338" y="1417769"/>
                    <a:pt x="1186148" y="1421990"/>
                    <a:pt x="1175523" y="1421990"/>
                  </a:cubicBezTo>
                  <a:lnTo>
                    <a:pt x="40061" y="1421990"/>
                  </a:lnTo>
                  <a:cubicBezTo>
                    <a:pt x="29436" y="1421990"/>
                    <a:pt x="19246" y="1417769"/>
                    <a:pt x="11734" y="1410257"/>
                  </a:cubicBezTo>
                  <a:cubicBezTo>
                    <a:pt x="4221" y="1402744"/>
                    <a:pt x="0" y="1392554"/>
                    <a:pt x="0" y="1381929"/>
                  </a:cubicBezTo>
                  <a:lnTo>
                    <a:pt x="0" y="40061"/>
                  </a:lnTo>
                  <a:cubicBezTo>
                    <a:pt x="0" y="29436"/>
                    <a:pt x="4221" y="19246"/>
                    <a:pt x="11734" y="11734"/>
                  </a:cubicBezTo>
                  <a:cubicBezTo>
                    <a:pt x="19246" y="4221"/>
                    <a:pt x="29436" y="0"/>
                    <a:pt x="40061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94521" y="3177183"/>
            <a:ext cx="4251580" cy="4973497"/>
            <a:chOff x="0" y="0"/>
            <a:chExt cx="1215584" cy="14219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1558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215584">
                  <a:moveTo>
                    <a:pt x="40061" y="0"/>
                  </a:moveTo>
                  <a:lnTo>
                    <a:pt x="1175523" y="0"/>
                  </a:lnTo>
                  <a:cubicBezTo>
                    <a:pt x="1186148" y="0"/>
                    <a:pt x="1196338" y="4221"/>
                    <a:pt x="1203851" y="11734"/>
                  </a:cubicBezTo>
                  <a:cubicBezTo>
                    <a:pt x="1211364" y="19246"/>
                    <a:pt x="1215584" y="29436"/>
                    <a:pt x="1215584" y="40061"/>
                  </a:cubicBezTo>
                  <a:lnTo>
                    <a:pt x="1215584" y="1381929"/>
                  </a:lnTo>
                  <a:cubicBezTo>
                    <a:pt x="1215584" y="1392554"/>
                    <a:pt x="1211364" y="1402744"/>
                    <a:pt x="1203851" y="1410257"/>
                  </a:cubicBezTo>
                  <a:cubicBezTo>
                    <a:pt x="1196338" y="1417769"/>
                    <a:pt x="1186148" y="1421990"/>
                    <a:pt x="1175523" y="1421990"/>
                  </a:cubicBezTo>
                  <a:lnTo>
                    <a:pt x="40061" y="1421990"/>
                  </a:lnTo>
                  <a:cubicBezTo>
                    <a:pt x="29436" y="1421990"/>
                    <a:pt x="19246" y="1417769"/>
                    <a:pt x="11734" y="1410257"/>
                  </a:cubicBezTo>
                  <a:cubicBezTo>
                    <a:pt x="4221" y="1402744"/>
                    <a:pt x="0" y="1392554"/>
                    <a:pt x="0" y="1381929"/>
                  </a:cubicBezTo>
                  <a:lnTo>
                    <a:pt x="0" y="40061"/>
                  </a:lnTo>
                  <a:cubicBezTo>
                    <a:pt x="0" y="29436"/>
                    <a:pt x="4221" y="19246"/>
                    <a:pt x="11734" y="11734"/>
                  </a:cubicBezTo>
                  <a:cubicBezTo>
                    <a:pt x="19246" y="4221"/>
                    <a:pt x="29436" y="0"/>
                    <a:pt x="40061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648105" y="3177183"/>
            <a:ext cx="4251580" cy="4973497"/>
            <a:chOff x="0" y="0"/>
            <a:chExt cx="1215584" cy="142199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1558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215584">
                  <a:moveTo>
                    <a:pt x="40061" y="0"/>
                  </a:moveTo>
                  <a:lnTo>
                    <a:pt x="1175523" y="0"/>
                  </a:lnTo>
                  <a:cubicBezTo>
                    <a:pt x="1186148" y="0"/>
                    <a:pt x="1196338" y="4221"/>
                    <a:pt x="1203851" y="11734"/>
                  </a:cubicBezTo>
                  <a:cubicBezTo>
                    <a:pt x="1211364" y="19246"/>
                    <a:pt x="1215584" y="29436"/>
                    <a:pt x="1215584" y="40061"/>
                  </a:cubicBezTo>
                  <a:lnTo>
                    <a:pt x="1215584" y="1381929"/>
                  </a:lnTo>
                  <a:cubicBezTo>
                    <a:pt x="1215584" y="1392554"/>
                    <a:pt x="1211364" y="1402744"/>
                    <a:pt x="1203851" y="1410257"/>
                  </a:cubicBezTo>
                  <a:cubicBezTo>
                    <a:pt x="1196338" y="1417769"/>
                    <a:pt x="1186148" y="1421990"/>
                    <a:pt x="1175523" y="1421990"/>
                  </a:cubicBezTo>
                  <a:lnTo>
                    <a:pt x="40061" y="1421990"/>
                  </a:lnTo>
                  <a:cubicBezTo>
                    <a:pt x="29436" y="1421990"/>
                    <a:pt x="19246" y="1417769"/>
                    <a:pt x="11734" y="1410257"/>
                  </a:cubicBezTo>
                  <a:cubicBezTo>
                    <a:pt x="4221" y="1402744"/>
                    <a:pt x="0" y="1392554"/>
                    <a:pt x="0" y="1381929"/>
                  </a:cubicBezTo>
                  <a:lnTo>
                    <a:pt x="0" y="40061"/>
                  </a:lnTo>
                  <a:cubicBezTo>
                    <a:pt x="0" y="29436"/>
                    <a:pt x="4221" y="19246"/>
                    <a:pt x="11734" y="11734"/>
                  </a:cubicBezTo>
                  <a:cubicBezTo>
                    <a:pt x="19246" y="4221"/>
                    <a:pt x="29436" y="0"/>
                    <a:pt x="40061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942626" y="3177183"/>
            <a:ext cx="4251580" cy="4973497"/>
            <a:chOff x="0" y="0"/>
            <a:chExt cx="1215584" cy="14219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1558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215584">
                  <a:moveTo>
                    <a:pt x="40061" y="0"/>
                  </a:moveTo>
                  <a:lnTo>
                    <a:pt x="1175523" y="0"/>
                  </a:lnTo>
                  <a:cubicBezTo>
                    <a:pt x="1186148" y="0"/>
                    <a:pt x="1196338" y="4221"/>
                    <a:pt x="1203851" y="11734"/>
                  </a:cubicBezTo>
                  <a:cubicBezTo>
                    <a:pt x="1211364" y="19246"/>
                    <a:pt x="1215584" y="29436"/>
                    <a:pt x="1215584" y="40061"/>
                  </a:cubicBezTo>
                  <a:lnTo>
                    <a:pt x="1215584" y="1381929"/>
                  </a:lnTo>
                  <a:cubicBezTo>
                    <a:pt x="1215584" y="1392554"/>
                    <a:pt x="1211364" y="1402744"/>
                    <a:pt x="1203851" y="1410257"/>
                  </a:cubicBezTo>
                  <a:cubicBezTo>
                    <a:pt x="1196338" y="1417769"/>
                    <a:pt x="1186148" y="1421990"/>
                    <a:pt x="1175523" y="1421990"/>
                  </a:cubicBezTo>
                  <a:lnTo>
                    <a:pt x="40061" y="1421990"/>
                  </a:lnTo>
                  <a:cubicBezTo>
                    <a:pt x="29436" y="1421990"/>
                    <a:pt x="19246" y="1417769"/>
                    <a:pt x="11734" y="1410257"/>
                  </a:cubicBezTo>
                  <a:cubicBezTo>
                    <a:pt x="4221" y="1402744"/>
                    <a:pt x="0" y="1392554"/>
                    <a:pt x="0" y="1381929"/>
                  </a:cubicBezTo>
                  <a:lnTo>
                    <a:pt x="0" y="40061"/>
                  </a:lnTo>
                  <a:cubicBezTo>
                    <a:pt x="0" y="29436"/>
                    <a:pt x="4221" y="19246"/>
                    <a:pt x="11734" y="11734"/>
                  </a:cubicBezTo>
                  <a:cubicBezTo>
                    <a:pt x="19246" y="4221"/>
                    <a:pt x="29436" y="0"/>
                    <a:pt x="40061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62387" y="2665553"/>
            <a:ext cx="2820600" cy="282060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20312">
                    <a:alpha val="100000"/>
                  </a:srgbClr>
                </a:gs>
                <a:gs pos="50000">
                  <a:srgbClr val="894848">
                    <a:alpha val="100000"/>
                  </a:srgbClr>
                </a:gs>
                <a:gs pos="100000">
                  <a:srgbClr val="757AA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true" flipV="true" rot="0">
            <a:off x="15682795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true" rot="0">
            <a:off x="16559302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true" flipV="true" rot="0">
            <a:off x="16772825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0" y="9416472"/>
            <a:ext cx="18288000" cy="870528"/>
          </a:xfrm>
          <a:custGeom>
            <a:avLst/>
            <a:gdLst/>
            <a:ahLst/>
            <a:cxnLst/>
            <a:rect r="r" b="b" t="t" l="l"/>
            <a:pathLst>
              <a:path h="870528" w="18288000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000794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887361" y="2790528"/>
            <a:ext cx="2570651" cy="2570651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0000" t="0" r="-30000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5273771" y="2843331"/>
            <a:ext cx="2820600" cy="2820600"/>
            <a:chOff x="0" y="0"/>
            <a:chExt cx="3760800" cy="3760800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3760800" cy="3760800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C3E16C">
                      <a:alpha val="100000"/>
                    </a:srgbClr>
                  </a:gs>
                  <a:gs pos="50000">
                    <a:srgbClr val="B2A972">
                      <a:alpha val="100000"/>
                    </a:srgbClr>
                  </a:gs>
                  <a:gs pos="100000">
                    <a:srgbClr val="58603B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83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166633" y="166633"/>
              <a:ext cx="3427535" cy="3427535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38888" t="0" r="-38888" b="0"/>
                </a:stretch>
              </a:blipFill>
            </p:spPr>
          </p:sp>
        </p:grpSp>
      </p:grpSp>
      <p:grpSp>
        <p:nvGrpSpPr>
          <p:cNvPr name="Group 44" id="44"/>
          <p:cNvGrpSpPr/>
          <p:nvPr/>
        </p:nvGrpSpPr>
        <p:grpSpPr>
          <a:xfrm rot="0">
            <a:off x="10009006" y="2843331"/>
            <a:ext cx="2820600" cy="2820600"/>
            <a:chOff x="0" y="0"/>
            <a:chExt cx="3760800" cy="3760800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3760800" cy="3760800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E89C20">
                      <a:alpha val="100000"/>
                    </a:srgbClr>
                  </a:gs>
                  <a:gs pos="50000">
                    <a:srgbClr val="577022">
                      <a:alpha val="100000"/>
                    </a:srgbClr>
                  </a:gs>
                  <a:gs pos="100000">
                    <a:srgbClr val="FAD668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83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166633" y="166633"/>
              <a:ext cx="3427535" cy="3427535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47480" t="0" r="-39821" b="0"/>
                </a:stretch>
              </a:blipFill>
            </p:spPr>
          </p:sp>
        </p:grpSp>
      </p:grpSp>
      <p:grpSp>
        <p:nvGrpSpPr>
          <p:cNvPr name="Group 50" id="50"/>
          <p:cNvGrpSpPr/>
          <p:nvPr/>
        </p:nvGrpSpPr>
        <p:grpSpPr>
          <a:xfrm rot="0">
            <a:off x="14662977" y="2843331"/>
            <a:ext cx="2820600" cy="2820600"/>
            <a:chOff x="0" y="0"/>
            <a:chExt cx="3760800" cy="3760800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0" y="0"/>
              <a:ext cx="3760800" cy="3760800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20312">
                      <a:alpha val="100000"/>
                    </a:srgbClr>
                  </a:gs>
                  <a:gs pos="50000">
                    <a:srgbClr val="894848">
                      <a:alpha val="100000"/>
                    </a:srgbClr>
                  </a:gs>
                  <a:gs pos="100000">
                    <a:srgbClr val="757AAF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83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166633" y="166633"/>
              <a:ext cx="3427535" cy="3427535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20312">
                      <a:alpha val="100000"/>
                    </a:srgbClr>
                  </a:gs>
                  <a:gs pos="50000">
                    <a:srgbClr val="894848">
                      <a:alpha val="100000"/>
                    </a:srgbClr>
                  </a:gs>
                  <a:gs pos="100000">
                    <a:srgbClr val="757AAF">
                      <a:alpha val="100000"/>
                    </a:srgbClr>
                  </a:gs>
                </a:gsLst>
                <a:lin ang="2700000"/>
              </a:gradFill>
            </p:spPr>
          </p:sp>
        </p:grpSp>
      </p:grpSp>
      <p:sp>
        <p:nvSpPr>
          <p:cNvPr name="TextBox 56" id="56"/>
          <p:cNvSpPr txBox="true"/>
          <p:nvPr/>
        </p:nvSpPr>
        <p:spPr>
          <a:xfrm rot="0">
            <a:off x="410293" y="5734350"/>
            <a:ext cx="3474900" cy="65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2"/>
              </a:lnSpc>
            </a:pPr>
            <a:r>
              <a:rPr lang="en-US" b="true" sz="2545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 DESEMPLEO Y SUBEMPLEO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101528" y="5884454"/>
            <a:ext cx="3430994" cy="355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2"/>
              </a:lnSpc>
            </a:pPr>
            <a:r>
              <a:rPr lang="en-US" b="true" sz="2545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ALTA COMPETENCIA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745109" y="5884454"/>
            <a:ext cx="3430994" cy="65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2"/>
              </a:lnSpc>
            </a:pPr>
            <a:r>
              <a:rPr lang="en-US" b="true" sz="2545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 PREFERENCIA POR EXPERIENCIA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4352920" y="5884454"/>
            <a:ext cx="3430994" cy="65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2"/>
              </a:lnSpc>
            </a:pPr>
            <a:r>
              <a:rPr lang="en-US" b="true" sz="2545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FALTA DE CAPACITACIÓN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216005" y="6502254"/>
            <a:ext cx="3916905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79"/>
              </a:lnSpc>
            </a:pPr>
            <a:r>
              <a:rPr lang="en-US" sz="18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Se aceptan trabajos mal pagados o sin prestaciones, fuera de su área de formación, lo que limita su desarrollo profesional y económico.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725149" y="313376"/>
            <a:ext cx="8837703" cy="143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3"/>
              </a:lnSpc>
            </a:pPr>
            <a:r>
              <a:rPr lang="en-US" sz="10046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IMPORTANCIA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2720134" y="1519345"/>
            <a:ext cx="12847732" cy="567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0"/>
              </a:lnSpc>
            </a:pPr>
            <a:r>
              <a:rPr lang="en-US" sz="4500" b="true">
                <a:solidFill>
                  <a:srgbClr val="7E7474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Falta de experiencia en el mercado laboral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4784484" y="6502254"/>
            <a:ext cx="3978823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79"/>
              </a:lnSpc>
            </a:pPr>
            <a:r>
              <a:rPr lang="en-US" sz="18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Gran cantidad de egresados y la escasez de vacantes crea una competencia feroz, lo que hace difícil que consigan empleos relacionados con su carrera.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9430784" y="6502254"/>
            <a:ext cx="3940745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79"/>
              </a:lnSpc>
            </a:pPr>
            <a:r>
              <a:rPr lang="en-US" sz="18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Las empresas contratan a candidatos con experiencia, lo que deja a los egresados sin oportunidades, ya que no pueden obtenerla sin un empleo.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4040367" y="6535124"/>
            <a:ext cx="4153839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79"/>
              </a:lnSpc>
            </a:pPr>
            <a:r>
              <a:rPr lang="en-US" sz="18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Las empresas buscan habilidades prácticas específicas que los egresados no siempre adquieren en la universidad, lo que dificulta su inserción laboral.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626102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9302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47471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772825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9416472"/>
            <a:ext cx="18288000" cy="870528"/>
          </a:xfrm>
          <a:custGeom>
            <a:avLst/>
            <a:gdLst/>
            <a:ahLst/>
            <a:cxnLst/>
            <a:rect r="r" b="b" t="t" l="l"/>
            <a:pathLst>
              <a:path h="870528" w="18288000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000794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7051" y="2322081"/>
            <a:ext cx="16530049" cy="5881344"/>
          </a:xfrm>
          <a:custGeom>
            <a:avLst/>
            <a:gdLst/>
            <a:ahLst/>
            <a:cxnLst/>
            <a:rect r="r" b="b" t="t" l="l"/>
            <a:pathLst>
              <a:path h="5881344" w="16530049">
                <a:moveTo>
                  <a:pt x="0" y="0"/>
                </a:moveTo>
                <a:lnTo>
                  <a:pt x="16530049" y="0"/>
                </a:lnTo>
                <a:lnTo>
                  <a:pt x="16530049" y="5881343"/>
                </a:lnTo>
                <a:lnTo>
                  <a:pt x="0" y="58813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3399" r="-3865" b="-1080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25149" y="359993"/>
            <a:ext cx="8837703" cy="143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3"/>
              </a:lnSpc>
            </a:pPr>
            <a:r>
              <a:rPr lang="en-US" sz="10046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IMPORTANCIA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47471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9547" y="4599245"/>
            <a:ext cx="3584619" cy="4171812"/>
            <a:chOff x="0" y="0"/>
            <a:chExt cx="1242401" cy="14459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2401" cy="1445918"/>
            </a:xfrm>
            <a:custGeom>
              <a:avLst/>
              <a:gdLst/>
              <a:ahLst/>
              <a:cxnLst/>
              <a:rect r="r" b="b" t="t" l="l"/>
              <a:pathLst>
                <a:path h="1445918" w="1242401">
                  <a:moveTo>
                    <a:pt x="51834" y="0"/>
                  </a:moveTo>
                  <a:lnTo>
                    <a:pt x="1190567" y="0"/>
                  </a:lnTo>
                  <a:cubicBezTo>
                    <a:pt x="1219194" y="0"/>
                    <a:pt x="1242401" y="23207"/>
                    <a:pt x="1242401" y="51834"/>
                  </a:cubicBezTo>
                  <a:lnTo>
                    <a:pt x="1242401" y="1394083"/>
                  </a:lnTo>
                  <a:cubicBezTo>
                    <a:pt x="1242401" y="1422711"/>
                    <a:pt x="1219194" y="1445918"/>
                    <a:pt x="1190567" y="1445918"/>
                  </a:cubicBezTo>
                  <a:lnTo>
                    <a:pt x="51834" y="1445918"/>
                  </a:lnTo>
                  <a:cubicBezTo>
                    <a:pt x="23207" y="1445918"/>
                    <a:pt x="0" y="1422711"/>
                    <a:pt x="0" y="1394083"/>
                  </a:cubicBezTo>
                  <a:lnTo>
                    <a:pt x="0" y="51834"/>
                  </a:lnTo>
                  <a:cubicBezTo>
                    <a:pt x="0" y="23207"/>
                    <a:pt x="23207" y="0"/>
                    <a:pt x="51834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473201" y="4599245"/>
            <a:ext cx="3584619" cy="4171812"/>
            <a:chOff x="0" y="0"/>
            <a:chExt cx="1242401" cy="14459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2401" cy="1445918"/>
            </a:xfrm>
            <a:custGeom>
              <a:avLst/>
              <a:gdLst/>
              <a:ahLst/>
              <a:cxnLst/>
              <a:rect r="r" b="b" t="t" l="l"/>
              <a:pathLst>
                <a:path h="1445918" w="1242401">
                  <a:moveTo>
                    <a:pt x="51834" y="0"/>
                  </a:moveTo>
                  <a:lnTo>
                    <a:pt x="1190567" y="0"/>
                  </a:lnTo>
                  <a:cubicBezTo>
                    <a:pt x="1219194" y="0"/>
                    <a:pt x="1242401" y="23207"/>
                    <a:pt x="1242401" y="51834"/>
                  </a:cubicBezTo>
                  <a:lnTo>
                    <a:pt x="1242401" y="1394083"/>
                  </a:lnTo>
                  <a:cubicBezTo>
                    <a:pt x="1242401" y="1422711"/>
                    <a:pt x="1219194" y="1445918"/>
                    <a:pt x="1190567" y="1445918"/>
                  </a:cubicBezTo>
                  <a:lnTo>
                    <a:pt x="51834" y="1445918"/>
                  </a:lnTo>
                  <a:cubicBezTo>
                    <a:pt x="23207" y="1445918"/>
                    <a:pt x="0" y="1422711"/>
                    <a:pt x="0" y="1394083"/>
                  </a:cubicBezTo>
                  <a:lnTo>
                    <a:pt x="0" y="51834"/>
                  </a:lnTo>
                  <a:cubicBezTo>
                    <a:pt x="0" y="23207"/>
                    <a:pt x="23207" y="0"/>
                    <a:pt x="51834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07204" y="4599245"/>
            <a:ext cx="3584619" cy="4171812"/>
            <a:chOff x="0" y="0"/>
            <a:chExt cx="1242401" cy="14459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2401" cy="1445918"/>
            </a:xfrm>
            <a:custGeom>
              <a:avLst/>
              <a:gdLst/>
              <a:ahLst/>
              <a:cxnLst/>
              <a:rect r="r" b="b" t="t" l="l"/>
              <a:pathLst>
                <a:path h="1445918" w="1242401">
                  <a:moveTo>
                    <a:pt x="51834" y="0"/>
                  </a:moveTo>
                  <a:lnTo>
                    <a:pt x="1190567" y="0"/>
                  </a:lnTo>
                  <a:cubicBezTo>
                    <a:pt x="1219194" y="0"/>
                    <a:pt x="1242401" y="23207"/>
                    <a:pt x="1242401" y="51834"/>
                  </a:cubicBezTo>
                  <a:lnTo>
                    <a:pt x="1242401" y="1394083"/>
                  </a:lnTo>
                  <a:cubicBezTo>
                    <a:pt x="1242401" y="1422711"/>
                    <a:pt x="1219194" y="1445918"/>
                    <a:pt x="1190567" y="1445918"/>
                  </a:cubicBezTo>
                  <a:lnTo>
                    <a:pt x="51834" y="1445918"/>
                  </a:lnTo>
                  <a:cubicBezTo>
                    <a:pt x="23207" y="1445918"/>
                    <a:pt x="0" y="1422711"/>
                    <a:pt x="0" y="1394083"/>
                  </a:cubicBezTo>
                  <a:lnTo>
                    <a:pt x="0" y="51834"/>
                  </a:lnTo>
                  <a:cubicBezTo>
                    <a:pt x="0" y="23207"/>
                    <a:pt x="23207" y="0"/>
                    <a:pt x="51834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141206" y="4599245"/>
            <a:ext cx="3584619" cy="4171812"/>
            <a:chOff x="0" y="0"/>
            <a:chExt cx="1242401" cy="14459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2401" cy="1445918"/>
            </a:xfrm>
            <a:custGeom>
              <a:avLst/>
              <a:gdLst/>
              <a:ahLst/>
              <a:cxnLst/>
              <a:rect r="r" b="b" t="t" l="l"/>
              <a:pathLst>
                <a:path h="1445918" w="1242401">
                  <a:moveTo>
                    <a:pt x="51834" y="0"/>
                  </a:moveTo>
                  <a:lnTo>
                    <a:pt x="1190567" y="0"/>
                  </a:lnTo>
                  <a:cubicBezTo>
                    <a:pt x="1219194" y="0"/>
                    <a:pt x="1242401" y="23207"/>
                    <a:pt x="1242401" y="51834"/>
                  </a:cubicBezTo>
                  <a:lnTo>
                    <a:pt x="1242401" y="1394083"/>
                  </a:lnTo>
                  <a:cubicBezTo>
                    <a:pt x="1242401" y="1422711"/>
                    <a:pt x="1219194" y="1445918"/>
                    <a:pt x="1190567" y="1445918"/>
                  </a:cubicBezTo>
                  <a:lnTo>
                    <a:pt x="51834" y="1445918"/>
                  </a:lnTo>
                  <a:cubicBezTo>
                    <a:pt x="23207" y="1445918"/>
                    <a:pt x="0" y="1422711"/>
                    <a:pt x="0" y="1394083"/>
                  </a:cubicBezTo>
                  <a:lnTo>
                    <a:pt x="0" y="51834"/>
                  </a:lnTo>
                  <a:cubicBezTo>
                    <a:pt x="0" y="23207"/>
                    <a:pt x="23207" y="0"/>
                    <a:pt x="51834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39547" y="4599245"/>
            <a:ext cx="3507247" cy="4102776"/>
            <a:chOff x="0" y="0"/>
            <a:chExt cx="1215584" cy="14219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1558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215584">
                  <a:moveTo>
                    <a:pt x="48563" y="0"/>
                  </a:moveTo>
                  <a:lnTo>
                    <a:pt x="1167021" y="0"/>
                  </a:lnTo>
                  <a:cubicBezTo>
                    <a:pt x="1193842" y="0"/>
                    <a:pt x="1215584" y="21742"/>
                    <a:pt x="1215584" y="48563"/>
                  </a:cubicBezTo>
                  <a:lnTo>
                    <a:pt x="1215584" y="1373427"/>
                  </a:lnTo>
                  <a:cubicBezTo>
                    <a:pt x="1215584" y="1400248"/>
                    <a:pt x="1193842" y="1421990"/>
                    <a:pt x="1167021" y="1421990"/>
                  </a:cubicBezTo>
                  <a:lnTo>
                    <a:pt x="48563" y="1421990"/>
                  </a:lnTo>
                  <a:cubicBezTo>
                    <a:pt x="21742" y="1421990"/>
                    <a:pt x="0" y="1400248"/>
                    <a:pt x="0" y="1373427"/>
                  </a:cubicBezTo>
                  <a:lnTo>
                    <a:pt x="0" y="48563"/>
                  </a:lnTo>
                  <a:cubicBezTo>
                    <a:pt x="0" y="21742"/>
                    <a:pt x="21742" y="0"/>
                    <a:pt x="48563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306855" y="4599245"/>
            <a:ext cx="3507247" cy="4102776"/>
            <a:chOff x="0" y="0"/>
            <a:chExt cx="1215584" cy="14219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1558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215584">
                  <a:moveTo>
                    <a:pt x="48563" y="0"/>
                  </a:moveTo>
                  <a:lnTo>
                    <a:pt x="1167021" y="0"/>
                  </a:lnTo>
                  <a:cubicBezTo>
                    <a:pt x="1193842" y="0"/>
                    <a:pt x="1215584" y="21742"/>
                    <a:pt x="1215584" y="48563"/>
                  </a:cubicBezTo>
                  <a:lnTo>
                    <a:pt x="1215584" y="1373427"/>
                  </a:lnTo>
                  <a:cubicBezTo>
                    <a:pt x="1215584" y="1400248"/>
                    <a:pt x="1193842" y="1421990"/>
                    <a:pt x="1167021" y="1421990"/>
                  </a:cubicBezTo>
                  <a:lnTo>
                    <a:pt x="48563" y="1421990"/>
                  </a:lnTo>
                  <a:cubicBezTo>
                    <a:pt x="21742" y="1421990"/>
                    <a:pt x="0" y="1400248"/>
                    <a:pt x="0" y="1373427"/>
                  </a:cubicBezTo>
                  <a:lnTo>
                    <a:pt x="0" y="48563"/>
                  </a:lnTo>
                  <a:cubicBezTo>
                    <a:pt x="0" y="21742"/>
                    <a:pt x="21742" y="0"/>
                    <a:pt x="48563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473898" y="4599245"/>
            <a:ext cx="3507247" cy="4102776"/>
            <a:chOff x="0" y="0"/>
            <a:chExt cx="1215584" cy="142199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1558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215584">
                  <a:moveTo>
                    <a:pt x="48563" y="0"/>
                  </a:moveTo>
                  <a:lnTo>
                    <a:pt x="1167021" y="0"/>
                  </a:lnTo>
                  <a:cubicBezTo>
                    <a:pt x="1193842" y="0"/>
                    <a:pt x="1215584" y="21742"/>
                    <a:pt x="1215584" y="48563"/>
                  </a:cubicBezTo>
                  <a:lnTo>
                    <a:pt x="1215584" y="1373427"/>
                  </a:lnTo>
                  <a:cubicBezTo>
                    <a:pt x="1215584" y="1400248"/>
                    <a:pt x="1193842" y="1421990"/>
                    <a:pt x="1167021" y="1421990"/>
                  </a:cubicBezTo>
                  <a:lnTo>
                    <a:pt x="48563" y="1421990"/>
                  </a:lnTo>
                  <a:cubicBezTo>
                    <a:pt x="21742" y="1421990"/>
                    <a:pt x="0" y="1400248"/>
                    <a:pt x="0" y="1373427"/>
                  </a:cubicBezTo>
                  <a:lnTo>
                    <a:pt x="0" y="48563"/>
                  </a:lnTo>
                  <a:cubicBezTo>
                    <a:pt x="0" y="21742"/>
                    <a:pt x="21742" y="0"/>
                    <a:pt x="48563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141206" y="4599245"/>
            <a:ext cx="3507247" cy="4102776"/>
            <a:chOff x="0" y="0"/>
            <a:chExt cx="1215584" cy="14219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1558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215584">
                  <a:moveTo>
                    <a:pt x="48563" y="0"/>
                  </a:moveTo>
                  <a:lnTo>
                    <a:pt x="1167021" y="0"/>
                  </a:lnTo>
                  <a:cubicBezTo>
                    <a:pt x="1193842" y="0"/>
                    <a:pt x="1215584" y="21742"/>
                    <a:pt x="1215584" y="48563"/>
                  </a:cubicBezTo>
                  <a:lnTo>
                    <a:pt x="1215584" y="1373427"/>
                  </a:lnTo>
                  <a:cubicBezTo>
                    <a:pt x="1215584" y="1400248"/>
                    <a:pt x="1193842" y="1421990"/>
                    <a:pt x="1167021" y="1421990"/>
                  </a:cubicBezTo>
                  <a:lnTo>
                    <a:pt x="48563" y="1421990"/>
                  </a:lnTo>
                  <a:cubicBezTo>
                    <a:pt x="21742" y="1421990"/>
                    <a:pt x="0" y="1400248"/>
                    <a:pt x="0" y="1373427"/>
                  </a:cubicBezTo>
                  <a:lnTo>
                    <a:pt x="0" y="48563"/>
                  </a:lnTo>
                  <a:cubicBezTo>
                    <a:pt x="0" y="21742"/>
                    <a:pt x="21742" y="0"/>
                    <a:pt x="48563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376429" y="4323842"/>
            <a:ext cx="2033483" cy="203348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B46B6">
                    <a:alpha val="100000"/>
                  </a:srgbClr>
                </a:gs>
                <a:gs pos="100000">
                  <a:srgbClr val="5C69F5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210780" y="4323842"/>
            <a:ext cx="2033483" cy="203348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B46B6">
                    <a:alpha val="100000"/>
                  </a:srgbClr>
                </a:gs>
                <a:gs pos="100000">
                  <a:srgbClr val="5C69F5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046918" y="4323842"/>
            <a:ext cx="2033483" cy="2033483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B46B6">
                    <a:alpha val="100000"/>
                  </a:srgbClr>
                </a:gs>
                <a:gs pos="100000">
                  <a:srgbClr val="5C69F5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878088" y="4323842"/>
            <a:ext cx="2033483" cy="203348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B46B6">
                    <a:alpha val="100000"/>
                  </a:srgbClr>
                </a:gs>
                <a:gs pos="100000">
                  <a:srgbClr val="5C69F5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true" flipV="true" rot="0">
            <a:off x="15682795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true" flipV="true" rot="0">
            <a:off x="16559302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true" flipV="true" rot="0">
            <a:off x="16772825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4048566" y="4494321"/>
            <a:ext cx="1692526" cy="1692526"/>
          </a:xfrm>
          <a:custGeom>
            <a:avLst/>
            <a:gdLst/>
            <a:ahLst/>
            <a:cxnLst/>
            <a:rect r="r" b="b" t="t" l="l"/>
            <a:pathLst>
              <a:path h="1692526" w="1692526">
                <a:moveTo>
                  <a:pt x="0" y="0"/>
                </a:moveTo>
                <a:lnTo>
                  <a:pt x="1692526" y="0"/>
                </a:lnTo>
                <a:lnTo>
                  <a:pt x="1692526" y="1692526"/>
                </a:lnTo>
                <a:lnTo>
                  <a:pt x="0" y="16925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0079785" y="4356709"/>
            <a:ext cx="1967750" cy="1967750"/>
          </a:xfrm>
          <a:custGeom>
            <a:avLst/>
            <a:gdLst/>
            <a:ahLst/>
            <a:cxnLst/>
            <a:rect r="r" b="b" t="t" l="l"/>
            <a:pathLst>
              <a:path h="1967750" w="1967750">
                <a:moveTo>
                  <a:pt x="0" y="0"/>
                </a:moveTo>
                <a:lnTo>
                  <a:pt x="1967749" y="0"/>
                </a:lnTo>
                <a:lnTo>
                  <a:pt x="1967749" y="1967750"/>
                </a:lnTo>
                <a:lnTo>
                  <a:pt x="0" y="1967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6396737" y="4509799"/>
            <a:ext cx="1661569" cy="1661569"/>
          </a:xfrm>
          <a:custGeom>
            <a:avLst/>
            <a:gdLst/>
            <a:ahLst/>
            <a:cxnLst/>
            <a:rect r="r" b="b" t="t" l="l"/>
            <a:pathLst>
              <a:path h="1661569" w="1661569">
                <a:moveTo>
                  <a:pt x="0" y="0"/>
                </a:moveTo>
                <a:lnTo>
                  <a:pt x="1661569" y="0"/>
                </a:lnTo>
                <a:lnTo>
                  <a:pt x="1661569" y="1661569"/>
                </a:lnTo>
                <a:lnTo>
                  <a:pt x="0" y="1661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2585594" y="4494321"/>
            <a:ext cx="1692526" cy="1692526"/>
          </a:xfrm>
          <a:custGeom>
            <a:avLst/>
            <a:gdLst/>
            <a:ahLst/>
            <a:cxnLst/>
            <a:rect r="r" b="b" t="t" l="l"/>
            <a:pathLst>
              <a:path h="1692526" w="1692526">
                <a:moveTo>
                  <a:pt x="0" y="0"/>
                </a:moveTo>
                <a:lnTo>
                  <a:pt x="1692526" y="0"/>
                </a:lnTo>
                <a:lnTo>
                  <a:pt x="1692526" y="1692526"/>
                </a:lnTo>
                <a:lnTo>
                  <a:pt x="0" y="16925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639547" y="1428159"/>
            <a:ext cx="6816548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SOLUCIONES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978010" y="6704201"/>
            <a:ext cx="2830322" cy="29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3"/>
              </a:lnSpc>
            </a:pPr>
            <a:r>
              <a:rPr lang="en-US" b="true" sz="2100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GITHUB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812360" y="6704201"/>
            <a:ext cx="2830322" cy="29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3"/>
              </a:lnSpc>
            </a:pPr>
            <a:r>
              <a:rPr lang="en-US" b="true" sz="2100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LINKEDIN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684353" y="6704201"/>
            <a:ext cx="2830322" cy="29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3"/>
              </a:lnSpc>
            </a:pPr>
            <a:r>
              <a:rPr lang="en-US" b="true" sz="2100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FIVERR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518355" y="6704201"/>
            <a:ext cx="2830322" cy="29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3"/>
              </a:lnSpc>
            </a:pPr>
            <a:r>
              <a:rPr lang="en-US" b="true" sz="2100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STACK OVERFLOW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639547" y="2255139"/>
            <a:ext cx="6816548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SIMILARES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639547" y="3237992"/>
            <a:ext cx="6337568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Encontramos 4 soluciones que se asemejan parcialmente al contexto de nuestro proyecto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978010" y="7404868"/>
            <a:ext cx="2830322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4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Permite compartir codigo, pero no tienen un sistema basado en colaboraciones específicas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812360" y="7404868"/>
            <a:ext cx="283032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4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Red profesional donde los desarrolladores pueden mostrar su experiencia. Pero no tiene integración de colaboración técnica directa en proyectos.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684353" y="7404868"/>
            <a:ext cx="2830322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4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Enfoque en freelancers por cuotas, pero sin dinámica de reputación basada en proyectos previos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518355" y="7404868"/>
            <a:ext cx="2830322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4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Plataforma de preguntas y respuestas, pero no facilita el trabajo colaborativo en proyectos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47471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079452" y="2196143"/>
            <a:ext cx="2033483" cy="20334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B46B6">
                    <a:alpha val="100000"/>
                  </a:srgbClr>
                </a:gs>
                <a:gs pos="100000">
                  <a:srgbClr val="5C69F5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62585" y="2196143"/>
            <a:ext cx="2033483" cy="203348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B46B6">
                    <a:alpha val="100000"/>
                  </a:srgbClr>
                </a:gs>
                <a:gs pos="100000">
                  <a:srgbClr val="5C69F5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true" rot="0">
            <a:off x="15682795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16559302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0">
            <a:off x="16772825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48543" y="2382100"/>
            <a:ext cx="1661569" cy="1661569"/>
          </a:xfrm>
          <a:custGeom>
            <a:avLst/>
            <a:gdLst/>
            <a:ahLst/>
            <a:cxnLst/>
            <a:rect r="r" b="b" t="t" l="l"/>
            <a:pathLst>
              <a:path h="1661569" w="1661569">
                <a:moveTo>
                  <a:pt x="0" y="0"/>
                </a:moveTo>
                <a:lnTo>
                  <a:pt x="1661568" y="0"/>
                </a:lnTo>
                <a:lnTo>
                  <a:pt x="1661568" y="1661569"/>
                </a:lnTo>
                <a:lnTo>
                  <a:pt x="0" y="16615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8617" y="2366622"/>
            <a:ext cx="1692526" cy="1692526"/>
          </a:xfrm>
          <a:custGeom>
            <a:avLst/>
            <a:gdLst/>
            <a:ahLst/>
            <a:cxnLst/>
            <a:rect r="r" b="b" t="t" l="l"/>
            <a:pathLst>
              <a:path h="1692526" w="1692526">
                <a:moveTo>
                  <a:pt x="0" y="0"/>
                </a:moveTo>
                <a:lnTo>
                  <a:pt x="1692526" y="0"/>
                </a:lnTo>
                <a:lnTo>
                  <a:pt x="1692526" y="1692526"/>
                </a:lnTo>
                <a:lnTo>
                  <a:pt x="0" y="1692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67051" y="4648164"/>
            <a:ext cx="15224551" cy="4898724"/>
          </a:xfrm>
          <a:custGeom>
            <a:avLst/>
            <a:gdLst/>
            <a:ahLst/>
            <a:cxnLst/>
            <a:rect r="r" b="b" t="t" l="l"/>
            <a:pathLst>
              <a:path h="4898724" w="15224551">
                <a:moveTo>
                  <a:pt x="0" y="0"/>
                </a:moveTo>
                <a:lnTo>
                  <a:pt x="15224552" y="0"/>
                </a:lnTo>
                <a:lnTo>
                  <a:pt x="15224552" y="4898724"/>
                </a:lnTo>
                <a:lnTo>
                  <a:pt x="0" y="4898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096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215985" y="1179402"/>
            <a:ext cx="4275617" cy="4275617"/>
          </a:xfrm>
          <a:custGeom>
            <a:avLst/>
            <a:gdLst/>
            <a:ahLst/>
            <a:cxnLst/>
            <a:rect r="r" b="b" t="t" l="l"/>
            <a:pathLst>
              <a:path h="4275617" w="4275617">
                <a:moveTo>
                  <a:pt x="0" y="0"/>
                </a:moveTo>
                <a:lnTo>
                  <a:pt x="4275618" y="0"/>
                </a:lnTo>
                <a:lnTo>
                  <a:pt x="4275618" y="4275617"/>
                </a:lnTo>
                <a:lnTo>
                  <a:pt x="0" y="42756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661898" y="327358"/>
            <a:ext cx="14835109" cy="852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5900" b="true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DIFERENCIACIÓN VS LINKEDIN Y GITHUB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47471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3177183"/>
            <a:ext cx="4345374" cy="5057185"/>
            <a:chOff x="0" y="0"/>
            <a:chExt cx="1242401" cy="14459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2401" cy="1445918"/>
            </a:xfrm>
            <a:custGeom>
              <a:avLst/>
              <a:gdLst/>
              <a:ahLst/>
              <a:cxnLst/>
              <a:rect r="r" b="b" t="t" l="l"/>
              <a:pathLst>
                <a:path h="1445918" w="1242401">
                  <a:moveTo>
                    <a:pt x="42760" y="0"/>
                  </a:moveTo>
                  <a:lnTo>
                    <a:pt x="1199642" y="0"/>
                  </a:lnTo>
                  <a:cubicBezTo>
                    <a:pt x="1210982" y="0"/>
                    <a:pt x="1221858" y="4505"/>
                    <a:pt x="1229877" y="12524"/>
                  </a:cubicBezTo>
                  <a:cubicBezTo>
                    <a:pt x="1237896" y="20543"/>
                    <a:pt x="1242401" y="31419"/>
                    <a:pt x="1242401" y="42760"/>
                  </a:cubicBezTo>
                  <a:lnTo>
                    <a:pt x="1242401" y="1403158"/>
                  </a:lnTo>
                  <a:cubicBezTo>
                    <a:pt x="1242401" y="1426774"/>
                    <a:pt x="1223257" y="1445918"/>
                    <a:pt x="1199642" y="1445918"/>
                  </a:cubicBezTo>
                  <a:lnTo>
                    <a:pt x="42760" y="1445918"/>
                  </a:lnTo>
                  <a:cubicBezTo>
                    <a:pt x="31419" y="1445918"/>
                    <a:pt x="20543" y="1441413"/>
                    <a:pt x="12524" y="1433394"/>
                  </a:cubicBezTo>
                  <a:cubicBezTo>
                    <a:pt x="4505" y="1425375"/>
                    <a:pt x="0" y="1414499"/>
                    <a:pt x="0" y="1403158"/>
                  </a:cubicBezTo>
                  <a:lnTo>
                    <a:pt x="0" y="42760"/>
                  </a:lnTo>
                  <a:cubicBezTo>
                    <a:pt x="0" y="19144"/>
                    <a:pt x="19144" y="0"/>
                    <a:pt x="42760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647261" y="3177183"/>
            <a:ext cx="4345374" cy="5057185"/>
            <a:chOff x="0" y="0"/>
            <a:chExt cx="1242401" cy="14459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2401" cy="1445918"/>
            </a:xfrm>
            <a:custGeom>
              <a:avLst/>
              <a:gdLst/>
              <a:ahLst/>
              <a:cxnLst/>
              <a:rect r="r" b="b" t="t" l="l"/>
              <a:pathLst>
                <a:path h="1445918" w="1242401">
                  <a:moveTo>
                    <a:pt x="42760" y="0"/>
                  </a:moveTo>
                  <a:lnTo>
                    <a:pt x="1199642" y="0"/>
                  </a:lnTo>
                  <a:cubicBezTo>
                    <a:pt x="1210982" y="0"/>
                    <a:pt x="1221858" y="4505"/>
                    <a:pt x="1229877" y="12524"/>
                  </a:cubicBezTo>
                  <a:cubicBezTo>
                    <a:pt x="1237896" y="20543"/>
                    <a:pt x="1242401" y="31419"/>
                    <a:pt x="1242401" y="42760"/>
                  </a:cubicBezTo>
                  <a:lnTo>
                    <a:pt x="1242401" y="1403158"/>
                  </a:lnTo>
                  <a:cubicBezTo>
                    <a:pt x="1242401" y="1426774"/>
                    <a:pt x="1223257" y="1445918"/>
                    <a:pt x="1199642" y="1445918"/>
                  </a:cubicBezTo>
                  <a:lnTo>
                    <a:pt x="42760" y="1445918"/>
                  </a:lnTo>
                  <a:cubicBezTo>
                    <a:pt x="31419" y="1445918"/>
                    <a:pt x="20543" y="1441413"/>
                    <a:pt x="12524" y="1433394"/>
                  </a:cubicBezTo>
                  <a:cubicBezTo>
                    <a:pt x="4505" y="1425375"/>
                    <a:pt x="0" y="1414499"/>
                    <a:pt x="0" y="1403158"/>
                  </a:cubicBezTo>
                  <a:lnTo>
                    <a:pt x="0" y="42760"/>
                  </a:lnTo>
                  <a:cubicBezTo>
                    <a:pt x="0" y="19144"/>
                    <a:pt x="19144" y="0"/>
                    <a:pt x="42760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94943" y="3177183"/>
            <a:ext cx="4345374" cy="5057185"/>
            <a:chOff x="0" y="0"/>
            <a:chExt cx="1242401" cy="14459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2401" cy="1445918"/>
            </a:xfrm>
            <a:custGeom>
              <a:avLst/>
              <a:gdLst/>
              <a:ahLst/>
              <a:cxnLst/>
              <a:rect r="r" b="b" t="t" l="l"/>
              <a:pathLst>
                <a:path h="1445918" w="1242401">
                  <a:moveTo>
                    <a:pt x="42760" y="0"/>
                  </a:moveTo>
                  <a:lnTo>
                    <a:pt x="1199642" y="0"/>
                  </a:lnTo>
                  <a:cubicBezTo>
                    <a:pt x="1210982" y="0"/>
                    <a:pt x="1221858" y="4505"/>
                    <a:pt x="1229877" y="12524"/>
                  </a:cubicBezTo>
                  <a:cubicBezTo>
                    <a:pt x="1237896" y="20543"/>
                    <a:pt x="1242401" y="31419"/>
                    <a:pt x="1242401" y="42760"/>
                  </a:cubicBezTo>
                  <a:lnTo>
                    <a:pt x="1242401" y="1403158"/>
                  </a:lnTo>
                  <a:cubicBezTo>
                    <a:pt x="1242401" y="1426774"/>
                    <a:pt x="1223257" y="1445918"/>
                    <a:pt x="1199642" y="1445918"/>
                  </a:cubicBezTo>
                  <a:lnTo>
                    <a:pt x="42760" y="1445918"/>
                  </a:lnTo>
                  <a:cubicBezTo>
                    <a:pt x="31419" y="1445918"/>
                    <a:pt x="20543" y="1441413"/>
                    <a:pt x="12524" y="1433394"/>
                  </a:cubicBezTo>
                  <a:cubicBezTo>
                    <a:pt x="4505" y="1425375"/>
                    <a:pt x="0" y="1414499"/>
                    <a:pt x="0" y="1403158"/>
                  </a:cubicBezTo>
                  <a:lnTo>
                    <a:pt x="0" y="42760"/>
                  </a:lnTo>
                  <a:cubicBezTo>
                    <a:pt x="0" y="19144"/>
                    <a:pt x="19144" y="0"/>
                    <a:pt x="42760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942626" y="3177183"/>
            <a:ext cx="4345374" cy="5057185"/>
            <a:chOff x="0" y="0"/>
            <a:chExt cx="1242401" cy="14459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2401" cy="1445918"/>
            </a:xfrm>
            <a:custGeom>
              <a:avLst/>
              <a:gdLst/>
              <a:ahLst/>
              <a:cxnLst/>
              <a:rect r="r" b="b" t="t" l="l"/>
              <a:pathLst>
                <a:path h="1445918" w="1242401">
                  <a:moveTo>
                    <a:pt x="42760" y="0"/>
                  </a:moveTo>
                  <a:lnTo>
                    <a:pt x="1199642" y="0"/>
                  </a:lnTo>
                  <a:cubicBezTo>
                    <a:pt x="1210982" y="0"/>
                    <a:pt x="1221858" y="4505"/>
                    <a:pt x="1229877" y="12524"/>
                  </a:cubicBezTo>
                  <a:cubicBezTo>
                    <a:pt x="1237896" y="20543"/>
                    <a:pt x="1242401" y="31419"/>
                    <a:pt x="1242401" y="42760"/>
                  </a:cubicBezTo>
                  <a:lnTo>
                    <a:pt x="1242401" y="1403158"/>
                  </a:lnTo>
                  <a:cubicBezTo>
                    <a:pt x="1242401" y="1426774"/>
                    <a:pt x="1223257" y="1445918"/>
                    <a:pt x="1199642" y="1445918"/>
                  </a:cubicBezTo>
                  <a:lnTo>
                    <a:pt x="42760" y="1445918"/>
                  </a:lnTo>
                  <a:cubicBezTo>
                    <a:pt x="31419" y="1445918"/>
                    <a:pt x="20543" y="1441413"/>
                    <a:pt x="12524" y="1433394"/>
                  </a:cubicBezTo>
                  <a:cubicBezTo>
                    <a:pt x="4505" y="1425375"/>
                    <a:pt x="0" y="1414499"/>
                    <a:pt x="0" y="1403158"/>
                  </a:cubicBezTo>
                  <a:lnTo>
                    <a:pt x="0" y="42760"/>
                  </a:lnTo>
                  <a:cubicBezTo>
                    <a:pt x="0" y="19144"/>
                    <a:pt x="19144" y="0"/>
                    <a:pt x="42760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3177183"/>
            <a:ext cx="4251580" cy="4973497"/>
            <a:chOff x="0" y="0"/>
            <a:chExt cx="1215584" cy="14219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1558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215584">
                  <a:moveTo>
                    <a:pt x="40061" y="0"/>
                  </a:moveTo>
                  <a:lnTo>
                    <a:pt x="1175523" y="0"/>
                  </a:lnTo>
                  <a:cubicBezTo>
                    <a:pt x="1186148" y="0"/>
                    <a:pt x="1196338" y="4221"/>
                    <a:pt x="1203851" y="11734"/>
                  </a:cubicBezTo>
                  <a:cubicBezTo>
                    <a:pt x="1211364" y="19246"/>
                    <a:pt x="1215584" y="29436"/>
                    <a:pt x="1215584" y="40061"/>
                  </a:cubicBezTo>
                  <a:lnTo>
                    <a:pt x="1215584" y="1381929"/>
                  </a:lnTo>
                  <a:cubicBezTo>
                    <a:pt x="1215584" y="1392554"/>
                    <a:pt x="1211364" y="1402744"/>
                    <a:pt x="1203851" y="1410257"/>
                  </a:cubicBezTo>
                  <a:cubicBezTo>
                    <a:pt x="1196338" y="1417769"/>
                    <a:pt x="1186148" y="1421990"/>
                    <a:pt x="1175523" y="1421990"/>
                  </a:cubicBezTo>
                  <a:lnTo>
                    <a:pt x="40061" y="1421990"/>
                  </a:lnTo>
                  <a:cubicBezTo>
                    <a:pt x="29436" y="1421990"/>
                    <a:pt x="19246" y="1417769"/>
                    <a:pt x="11734" y="1410257"/>
                  </a:cubicBezTo>
                  <a:cubicBezTo>
                    <a:pt x="4221" y="1402744"/>
                    <a:pt x="0" y="1392554"/>
                    <a:pt x="0" y="1381929"/>
                  </a:cubicBezTo>
                  <a:lnTo>
                    <a:pt x="0" y="40061"/>
                  </a:lnTo>
                  <a:cubicBezTo>
                    <a:pt x="0" y="29436"/>
                    <a:pt x="4221" y="19246"/>
                    <a:pt x="11734" y="11734"/>
                  </a:cubicBezTo>
                  <a:cubicBezTo>
                    <a:pt x="19246" y="4221"/>
                    <a:pt x="29436" y="0"/>
                    <a:pt x="40061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94521" y="3177183"/>
            <a:ext cx="4251580" cy="4973497"/>
            <a:chOff x="0" y="0"/>
            <a:chExt cx="1215584" cy="14219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1558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215584">
                  <a:moveTo>
                    <a:pt x="40061" y="0"/>
                  </a:moveTo>
                  <a:lnTo>
                    <a:pt x="1175523" y="0"/>
                  </a:lnTo>
                  <a:cubicBezTo>
                    <a:pt x="1186148" y="0"/>
                    <a:pt x="1196338" y="4221"/>
                    <a:pt x="1203851" y="11734"/>
                  </a:cubicBezTo>
                  <a:cubicBezTo>
                    <a:pt x="1211364" y="19246"/>
                    <a:pt x="1215584" y="29436"/>
                    <a:pt x="1215584" y="40061"/>
                  </a:cubicBezTo>
                  <a:lnTo>
                    <a:pt x="1215584" y="1381929"/>
                  </a:lnTo>
                  <a:cubicBezTo>
                    <a:pt x="1215584" y="1392554"/>
                    <a:pt x="1211364" y="1402744"/>
                    <a:pt x="1203851" y="1410257"/>
                  </a:cubicBezTo>
                  <a:cubicBezTo>
                    <a:pt x="1196338" y="1417769"/>
                    <a:pt x="1186148" y="1421990"/>
                    <a:pt x="1175523" y="1421990"/>
                  </a:cubicBezTo>
                  <a:lnTo>
                    <a:pt x="40061" y="1421990"/>
                  </a:lnTo>
                  <a:cubicBezTo>
                    <a:pt x="29436" y="1421990"/>
                    <a:pt x="19246" y="1417769"/>
                    <a:pt x="11734" y="1410257"/>
                  </a:cubicBezTo>
                  <a:cubicBezTo>
                    <a:pt x="4221" y="1402744"/>
                    <a:pt x="0" y="1392554"/>
                    <a:pt x="0" y="1381929"/>
                  </a:cubicBezTo>
                  <a:lnTo>
                    <a:pt x="0" y="40061"/>
                  </a:lnTo>
                  <a:cubicBezTo>
                    <a:pt x="0" y="29436"/>
                    <a:pt x="4221" y="19246"/>
                    <a:pt x="11734" y="11734"/>
                  </a:cubicBezTo>
                  <a:cubicBezTo>
                    <a:pt x="19246" y="4221"/>
                    <a:pt x="29436" y="0"/>
                    <a:pt x="40061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648105" y="3177183"/>
            <a:ext cx="4251580" cy="4973497"/>
            <a:chOff x="0" y="0"/>
            <a:chExt cx="1215584" cy="142199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1558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215584">
                  <a:moveTo>
                    <a:pt x="40061" y="0"/>
                  </a:moveTo>
                  <a:lnTo>
                    <a:pt x="1175523" y="0"/>
                  </a:lnTo>
                  <a:cubicBezTo>
                    <a:pt x="1186148" y="0"/>
                    <a:pt x="1196338" y="4221"/>
                    <a:pt x="1203851" y="11734"/>
                  </a:cubicBezTo>
                  <a:cubicBezTo>
                    <a:pt x="1211364" y="19246"/>
                    <a:pt x="1215584" y="29436"/>
                    <a:pt x="1215584" y="40061"/>
                  </a:cubicBezTo>
                  <a:lnTo>
                    <a:pt x="1215584" y="1381929"/>
                  </a:lnTo>
                  <a:cubicBezTo>
                    <a:pt x="1215584" y="1392554"/>
                    <a:pt x="1211364" y="1402744"/>
                    <a:pt x="1203851" y="1410257"/>
                  </a:cubicBezTo>
                  <a:cubicBezTo>
                    <a:pt x="1196338" y="1417769"/>
                    <a:pt x="1186148" y="1421990"/>
                    <a:pt x="1175523" y="1421990"/>
                  </a:cubicBezTo>
                  <a:lnTo>
                    <a:pt x="40061" y="1421990"/>
                  </a:lnTo>
                  <a:cubicBezTo>
                    <a:pt x="29436" y="1421990"/>
                    <a:pt x="19246" y="1417769"/>
                    <a:pt x="11734" y="1410257"/>
                  </a:cubicBezTo>
                  <a:cubicBezTo>
                    <a:pt x="4221" y="1402744"/>
                    <a:pt x="0" y="1392554"/>
                    <a:pt x="0" y="1381929"/>
                  </a:cubicBezTo>
                  <a:lnTo>
                    <a:pt x="0" y="40061"/>
                  </a:lnTo>
                  <a:cubicBezTo>
                    <a:pt x="0" y="29436"/>
                    <a:pt x="4221" y="19246"/>
                    <a:pt x="11734" y="11734"/>
                  </a:cubicBezTo>
                  <a:cubicBezTo>
                    <a:pt x="19246" y="4221"/>
                    <a:pt x="29436" y="0"/>
                    <a:pt x="40061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942626" y="3177183"/>
            <a:ext cx="4251580" cy="4973497"/>
            <a:chOff x="0" y="0"/>
            <a:chExt cx="1215584" cy="14219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1558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215584">
                  <a:moveTo>
                    <a:pt x="40061" y="0"/>
                  </a:moveTo>
                  <a:lnTo>
                    <a:pt x="1175523" y="0"/>
                  </a:lnTo>
                  <a:cubicBezTo>
                    <a:pt x="1186148" y="0"/>
                    <a:pt x="1196338" y="4221"/>
                    <a:pt x="1203851" y="11734"/>
                  </a:cubicBezTo>
                  <a:cubicBezTo>
                    <a:pt x="1211364" y="19246"/>
                    <a:pt x="1215584" y="29436"/>
                    <a:pt x="1215584" y="40061"/>
                  </a:cubicBezTo>
                  <a:lnTo>
                    <a:pt x="1215584" y="1381929"/>
                  </a:lnTo>
                  <a:cubicBezTo>
                    <a:pt x="1215584" y="1392554"/>
                    <a:pt x="1211364" y="1402744"/>
                    <a:pt x="1203851" y="1410257"/>
                  </a:cubicBezTo>
                  <a:cubicBezTo>
                    <a:pt x="1196338" y="1417769"/>
                    <a:pt x="1186148" y="1421990"/>
                    <a:pt x="1175523" y="1421990"/>
                  </a:cubicBezTo>
                  <a:lnTo>
                    <a:pt x="40061" y="1421990"/>
                  </a:lnTo>
                  <a:cubicBezTo>
                    <a:pt x="29436" y="1421990"/>
                    <a:pt x="19246" y="1417769"/>
                    <a:pt x="11734" y="1410257"/>
                  </a:cubicBezTo>
                  <a:cubicBezTo>
                    <a:pt x="4221" y="1402744"/>
                    <a:pt x="0" y="1392554"/>
                    <a:pt x="0" y="1381929"/>
                  </a:cubicBezTo>
                  <a:lnTo>
                    <a:pt x="0" y="40061"/>
                  </a:lnTo>
                  <a:cubicBezTo>
                    <a:pt x="0" y="29436"/>
                    <a:pt x="4221" y="19246"/>
                    <a:pt x="11734" y="11734"/>
                  </a:cubicBezTo>
                  <a:cubicBezTo>
                    <a:pt x="19246" y="4221"/>
                    <a:pt x="29436" y="0"/>
                    <a:pt x="40061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62387" y="2665553"/>
            <a:ext cx="2820600" cy="282060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20312">
                    <a:alpha val="100000"/>
                  </a:srgbClr>
                </a:gs>
                <a:gs pos="50000">
                  <a:srgbClr val="894848">
                    <a:alpha val="100000"/>
                  </a:srgbClr>
                </a:gs>
                <a:gs pos="100000">
                  <a:srgbClr val="757AA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true" flipV="true" rot="0">
            <a:off x="15682795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true" rot="0">
            <a:off x="16559302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true" flipV="true" rot="0">
            <a:off x="16772825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0" y="9416472"/>
            <a:ext cx="18288000" cy="870528"/>
          </a:xfrm>
          <a:custGeom>
            <a:avLst/>
            <a:gdLst/>
            <a:ahLst/>
            <a:cxnLst/>
            <a:rect r="r" b="b" t="t" l="l"/>
            <a:pathLst>
              <a:path h="870528" w="18288000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000794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887361" y="2790528"/>
            <a:ext cx="2570651" cy="2570651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4581" t="0" r="-24581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5273771" y="2843331"/>
            <a:ext cx="2820600" cy="2820600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3E16C">
                    <a:alpha val="100000"/>
                  </a:srgbClr>
                </a:gs>
                <a:gs pos="50000">
                  <a:srgbClr val="B2A972">
                    <a:alpha val="100000"/>
                  </a:srgbClr>
                </a:gs>
                <a:gs pos="100000">
                  <a:srgbClr val="58603B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0009006" y="2843331"/>
            <a:ext cx="2820600" cy="2820600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9C20">
                    <a:alpha val="100000"/>
                  </a:srgbClr>
                </a:gs>
                <a:gs pos="50000">
                  <a:srgbClr val="577022">
                    <a:alpha val="100000"/>
                  </a:srgbClr>
                </a:gs>
                <a:gs pos="100000">
                  <a:srgbClr val="FAD66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4662977" y="2843331"/>
            <a:ext cx="2820600" cy="2820600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20312">
                    <a:alpha val="100000"/>
                  </a:srgbClr>
                </a:gs>
                <a:gs pos="50000">
                  <a:srgbClr val="894848">
                    <a:alpha val="100000"/>
                  </a:srgbClr>
                </a:gs>
                <a:gs pos="100000">
                  <a:srgbClr val="757AA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107347" y="2941673"/>
            <a:ext cx="2623917" cy="2623917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70000" t="0" r="-70000" b="0"/>
              </a:stretch>
            </a:blip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14761319" y="2941673"/>
            <a:ext cx="2623917" cy="2623917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9109" t="0" r="-19109" b="0"/>
              </a:stretch>
            </a:blip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5372113" y="2941673"/>
            <a:ext cx="2623917" cy="2623917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25136" t="0" r="-25136" b="0"/>
              </a:stretch>
            </a:blipFill>
          </p:spPr>
        </p:sp>
      </p:grpSp>
      <p:sp>
        <p:nvSpPr>
          <p:cNvPr name="TextBox 53" id="53"/>
          <p:cNvSpPr txBox="true"/>
          <p:nvPr/>
        </p:nvSpPr>
        <p:spPr>
          <a:xfrm rot="0">
            <a:off x="410293" y="5734350"/>
            <a:ext cx="3474900" cy="355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2"/>
              </a:lnSpc>
            </a:pPr>
            <a:r>
              <a:rPr lang="en-US" b="true" sz="2545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ENCUESTAS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101528" y="5884454"/>
            <a:ext cx="3430994" cy="355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2"/>
              </a:lnSpc>
            </a:pPr>
            <a:r>
              <a:rPr lang="en-US" b="true" sz="2545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ENTREVISTAS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745109" y="5884454"/>
            <a:ext cx="3430994" cy="355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2"/>
              </a:lnSpc>
            </a:pPr>
            <a:r>
              <a:rPr lang="en-US" b="true" sz="2545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FOCUS GROUPS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352920" y="5884454"/>
            <a:ext cx="3430994" cy="65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2"/>
              </a:lnSpc>
            </a:pPr>
            <a:r>
              <a:rPr lang="en-US" b="true" sz="2545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PLATAFORMAS EXISTENTES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216005" y="6502254"/>
            <a:ext cx="3916905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79"/>
              </a:lnSpc>
            </a:pPr>
            <a:r>
              <a:rPr lang="en-US" sz="18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Diseño, distribución y análisis de respuestas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333852" y="313376"/>
            <a:ext cx="17149725" cy="143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3"/>
              </a:lnSpc>
            </a:pPr>
            <a:r>
              <a:rPr lang="en-US" sz="10046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FUENTES DE INFORMACIÓN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4784484" y="6502254"/>
            <a:ext cx="397882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79"/>
              </a:lnSpc>
            </a:pPr>
            <a:r>
              <a:rPr lang="en-US" sz="18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Selección de expertos y usuarios potenciales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430784" y="6502254"/>
            <a:ext cx="394074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79"/>
              </a:lnSpc>
            </a:pPr>
            <a:r>
              <a:rPr lang="en-US" sz="18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Discusión estructurada con ingenieros de software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4040367" y="6535124"/>
            <a:ext cx="4153839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79"/>
              </a:lnSpc>
            </a:pPr>
            <a:r>
              <a:rPr lang="en-US" sz="18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Comparación con plataformas similares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67549" y="1609725"/>
          <a:ext cx="15899363" cy="8439150"/>
        </p:xfrm>
        <a:graphic>
          <a:graphicData uri="http://schemas.openxmlformats.org/drawingml/2006/table">
            <a:tbl>
              <a:tblPr/>
              <a:tblGrid>
                <a:gridCol w="8076756"/>
                <a:gridCol w="2304712"/>
                <a:gridCol w="2540710"/>
                <a:gridCol w="2977185"/>
              </a:tblGrid>
              <a:tr h="82286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Actividad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Fecha de inicio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Fecha de fin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Responsables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752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T1 - Establecer metas y límites del proyecto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19-03-25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21-03-25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Cesar Miam, Cecilia Canul, Rodrigo Muñoz, Carlos Manzanero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775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T2 - Educación de requisitos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22-03-25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23-03-25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Cesar Miam, Cecilia Canul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775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T3 - Definición de requerimientos técnicos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24-03-25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27-03-25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Rodrigo Muñoz, Carlos Manzanero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775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T4 - Captura y evaluación de información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24-03-25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25-03-25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Cecilia Canul, Cesar Miam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775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T5 - Implementar herramientas para la recolección de datos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25-03-25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30-03-25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Carlos Manzanero, Rodrigo Muñoz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775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T6 - Recolectar datos de prueba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26-03-25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30-03-25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Cecilia Canul, Cesar Miam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725149" y="313376"/>
            <a:ext cx="9674457" cy="143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3"/>
              </a:lnSpc>
            </a:pPr>
            <a:r>
              <a:rPr lang="en-US" sz="10046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CRONOGRAMA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83564" y="2015748"/>
            <a:ext cx="12604386" cy="7806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40"/>
              </a:lnSpc>
            </a:pPr>
            <a:r>
              <a:rPr lang="en-US" b="true" sz="2724" spc="15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Tipos de usuarios primarios:</a:t>
            </a:r>
          </a:p>
          <a:p>
            <a:pPr algn="just" marL="588139" indent="-294070" lvl="1">
              <a:lnSpc>
                <a:spcPts val="4140"/>
              </a:lnSpc>
              <a:buFont typeface="Arial"/>
              <a:buChar char="•"/>
            </a:pPr>
            <a:r>
              <a:rPr lang="en-US" b="true" sz="2724" spc="15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Desarrolladores de software:</a:t>
            </a:r>
          </a:p>
          <a:p>
            <a:pPr algn="just" marL="1176278" indent="-392093" lvl="2">
              <a:lnSpc>
                <a:spcPts val="4140"/>
              </a:lnSpc>
              <a:buFont typeface="Arial"/>
              <a:buChar char="⚬"/>
            </a:pPr>
            <a:r>
              <a:rPr lang="en-US" sz="2724" spc="15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Publican sus proyectos, buscan colaboradores, reciben feedback.</a:t>
            </a:r>
          </a:p>
          <a:p>
            <a:pPr algn="just" marL="1176278" indent="-392093" lvl="2">
              <a:lnSpc>
                <a:spcPts val="4140"/>
              </a:lnSpc>
              <a:buFont typeface="Arial"/>
              <a:buChar char="⚬"/>
            </a:pPr>
            <a:r>
              <a:rPr lang="en-US" sz="2724" spc="15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Pueden ser freelancers, empleados de empresas, o simplemente entusiastas que quieren mejorar su portafolio.</a:t>
            </a:r>
          </a:p>
          <a:p>
            <a:pPr algn="just" marL="588139" indent="-294070" lvl="1">
              <a:lnSpc>
                <a:spcPts val="4140"/>
              </a:lnSpc>
              <a:buFont typeface="Arial"/>
              <a:buChar char="•"/>
            </a:pPr>
            <a:r>
              <a:rPr lang="en-US" b="true" sz="2724" spc="15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Especialistas/Tutores Técnicos:</a:t>
            </a:r>
          </a:p>
          <a:p>
            <a:pPr algn="just" marL="1176278" indent="-392093" lvl="2">
              <a:lnSpc>
                <a:spcPts val="4140"/>
              </a:lnSpc>
              <a:buFont typeface="Arial"/>
              <a:buChar char="⚬"/>
            </a:pPr>
            <a:r>
              <a:rPr lang="en-US" sz="2724" spc="15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Ofrecen ayuda en proyectos específicos y ganan reputación.</a:t>
            </a:r>
          </a:p>
          <a:p>
            <a:pPr algn="just" marL="1176278" indent="-392093" lvl="2">
              <a:lnSpc>
                <a:spcPts val="4140"/>
              </a:lnSpc>
              <a:buFont typeface="Arial"/>
              <a:buChar char="⚬"/>
            </a:pPr>
            <a:r>
              <a:rPr lang="en-US" sz="2724" spc="15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Pueden ser expertos en bases de datos, seguridad, frontend, backend, etc.</a:t>
            </a:r>
          </a:p>
          <a:p>
            <a:pPr algn="just" marL="588139" indent="-294070" lvl="1">
              <a:lnSpc>
                <a:spcPts val="4140"/>
              </a:lnSpc>
              <a:buFont typeface="Arial"/>
              <a:buChar char="•"/>
            </a:pPr>
            <a:r>
              <a:rPr lang="en-US" b="true" sz="2724" spc="15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Freelancers:</a:t>
            </a:r>
          </a:p>
          <a:p>
            <a:pPr algn="just" marL="1176278" indent="-392093" lvl="2">
              <a:lnSpc>
                <a:spcPts val="4140"/>
              </a:lnSpc>
              <a:buFont typeface="Arial"/>
              <a:buChar char="⚬"/>
            </a:pPr>
            <a:r>
              <a:rPr lang="en-US" sz="2724" spc="15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Buscan proyectos en los que colaborar y recibir compensación económica o reputacional.</a:t>
            </a:r>
          </a:p>
          <a:p>
            <a:pPr algn="just" marL="1176278" indent="-392093" lvl="2">
              <a:lnSpc>
                <a:spcPts val="4140"/>
              </a:lnSpc>
              <a:buFont typeface="Arial"/>
              <a:buChar char="⚬"/>
            </a:pPr>
            <a:r>
              <a:rPr lang="en-US" sz="2724" spc="15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Publican sus habilidades y servicios disponibles.</a:t>
            </a:r>
          </a:p>
          <a:p>
            <a:pPr algn="just">
              <a:lnSpc>
                <a:spcPts val="3988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14325" y="2812738"/>
            <a:ext cx="4757584" cy="5353971"/>
          </a:xfrm>
          <a:custGeom>
            <a:avLst/>
            <a:gdLst/>
            <a:ahLst/>
            <a:cxnLst/>
            <a:rect r="r" b="b" t="t" l="l"/>
            <a:pathLst>
              <a:path h="5353971" w="4757584">
                <a:moveTo>
                  <a:pt x="0" y="0"/>
                </a:moveTo>
                <a:lnTo>
                  <a:pt x="4757584" y="0"/>
                </a:lnTo>
                <a:lnTo>
                  <a:pt x="4757584" y="5353971"/>
                </a:lnTo>
                <a:lnTo>
                  <a:pt x="0" y="5353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257" t="0" r="-8228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2925" y="534038"/>
            <a:ext cx="15700610" cy="89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b="true" sz="5300">
                <a:solidFill>
                  <a:srgbClr val="67697C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👥 1️⃣ Usuarios Primarios (Usuarios Activos)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905545"/>
            <a:ext cx="15013691" cy="437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18"/>
              </a:lnSpc>
            </a:pPr>
          </a:p>
          <a:p>
            <a:pPr algn="just">
              <a:lnSpc>
                <a:spcPts val="5018"/>
              </a:lnSpc>
            </a:pPr>
            <a:r>
              <a:rPr lang="en-US" sz="3301" spc="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✅ Publicar proyectos terminados o en desarrollo.</a:t>
            </a:r>
          </a:p>
          <a:p>
            <a:pPr algn="just">
              <a:lnSpc>
                <a:spcPts val="5018"/>
              </a:lnSpc>
            </a:pPr>
            <a:r>
              <a:rPr lang="en-US" sz="3301" spc="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✅ Solicitar ayuda en áreas donde necesitan expertos.</a:t>
            </a:r>
          </a:p>
          <a:p>
            <a:pPr algn="just">
              <a:lnSpc>
                <a:spcPts val="5018"/>
              </a:lnSpc>
            </a:pPr>
            <a:r>
              <a:rPr lang="en-US" sz="3301" spc="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✅ Colaborar en proyectos de otros y ganar puntos de reputación.</a:t>
            </a:r>
          </a:p>
          <a:p>
            <a:pPr algn="just">
              <a:lnSpc>
                <a:spcPts val="5018"/>
              </a:lnSpc>
            </a:pPr>
            <a:r>
              <a:rPr lang="en-US" sz="3301" spc="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✅ Construir un historial real de experiencia basado en contribuciones.</a:t>
            </a:r>
          </a:p>
          <a:p>
            <a:pPr algn="just">
              <a:lnSpc>
                <a:spcPts val="5018"/>
              </a:lnSpc>
            </a:pPr>
            <a:r>
              <a:rPr lang="en-US" sz="3301" spc="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✅ Participar en el sistema de gamificación (XP, logros, rankings)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42925" y="453710"/>
            <a:ext cx="16430625" cy="103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  <a:spcBef>
                <a:spcPct val="0"/>
              </a:spcBef>
            </a:pPr>
            <a:r>
              <a:rPr lang="en-US" b="true" sz="6100">
                <a:solidFill>
                  <a:srgbClr val="F0F2FD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📌 Acciones clave de usuarios primarios: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57883"/>
            <a:ext cx="15013691" cy="625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889" indent="-356445" lvl="1">
              <a:lnSpc>
                <a:spcPts val="5018"/>
              </a:lnSpc>
              <a:buFont typeface="Arial"/>
              <a:buChar char="•"/>
            </a:pPr>
            <a:r>
              <a:rPr lang="en-US" sz="3301" spc="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Edad: 23-40 años</a:t>
            </a:r>
          </a:p>
          <a:p>
            <a:pPr algn="just" marL="712889" indent="-356445" lvl="1">
              <a:lnSpc>
                <a:spcPts val="5018"/>
              </a:lnSpc>
              <a:buFont typeface="Arial"/>
              <a:buChar char="•"/>
            </a:pPr>
            <a:r>
              <a:rPr lang="en-US" sz="3301" spc="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Ocupación: Desarrollador, programador</a:t>
            </a:r>
          </a:p>
          <a:p>
            <a:pPr algn="just" marL="712889" indent="-356445" lvl="1">
              <a:lnSpc>
                <a:spcPts val="5018"/>
              </a:lnSpc>
              <a:buFont typeface="Arial"/>
              <a:buChar char="•"/>
            </a:pPr>
            <a:r>
              <a:rPr lang="en-US" sz="3301" spc="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Educación: Ingeniería de software, Ingeniería en computación, y afines</a:t>
            </a:r>
          </a:p>
          <a:p>
            <a:pPr algn="just" marL="712889" indent="-356445" lvl="1">
              <a:lnSpc>
                <a:spcPts val="5018"/>
              </a:lnSpc>
              <a:buFont typeface="Arial"/>
              <a:buChar char="•"/>
            </a:pPr>
            <a:r>
              <a:rPr lang="en-US" sz="3301" spc="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Experiencia: principiante-experto</a:t>
            </a:r>
          </a:p>
          <a:p>
            <a:pPr algn="just" marL="712889" indent="-356445" lvl="1">
              <a:lnSpc>
                <a:spcPts val="5018"/>
              </a:lnSpc>
              <a:buFont typeface="Arial"/>
              <a:buChar char="•"/>
            </a:pPr>
            <a:r>
              <a:rPr lang="en-US" sz="3301" spc="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Ubicación: México</a:t>
            </a:r>
          </a:p>
          <a:p>
            <a:pPr algn="just" marL="712889" indent="-356445" lvl="1">
              <a:lnSpc>
                <a:spcPts val="5018"/>
              </a:lnSpc>
              <a:buFont typeface="Arial"/>
              <a:buChar char="•"/>
            </a:pPr>
            <a:r>
              <a:rPr lang="en-US" sz="3301" spc="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Lenguajes de programación: Java, Python, C++</a:t>
            </a:r>
          </a:p>
          <a:p>
            <a:pPr algn="just" marL="712889" indent="-356445" lvl="1">
              <a:lnSpc>
                <a:spcPts val="5018"/>
              </a:lnSpc>
              <a:buFont typeface="Arial"/>
              <a:buChar char="•"/>
            </a:pPr>
            <a:r>
              <a:rPr lang="en-US" sz="3301" spc="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Área de desempeño: Desarrollo web, desarrollo  móvil, ciberseguridad, desarrollo aplicaciones de escritorio</a:t>
            </a:r>
          </a:p>
          <a:p>
            <a:pPr algn="just" marL="712889" indent="-356445" lvl="1">
              <a:lnSpc>
                <a:spcPts val="5018"/>
              </a:lnSpc>
              <a:buFont typeface="Arial"/>
              <a:buChar char="•"/>
            </a:pPr>
            <a:r>
              <a:rPr lang="en-US" sz="3301" spc="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Entorno de desarrollo: VSCode, IntelliJ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42925" y="453710"/>
            <a:ext cx="16430625" cy="103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  <a:spcBef>
                <a:spcPct val="0"/>
              </a:spcBef>
            </a:pPr>
            <a:r>
              <a:rPr lang="en-US" b="true" sz="6100">
                <a:solidFill>
                  <a:srgbClr val="F0F2FD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Desarrollador de software (primario)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784352" cy="5498470"/>
            <a:chOff x="0" y="0"/>
            <a:chExt cx="10379136" cy="733129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6462" t="7633" r="4403" b="44130"/>
            <a:stretch>
              <a:fillRect/>
            </a:stretch>
          </p:blipFill>
          <p:spPr>
            <a:xfrm flipH="false" flipV="false">
              <a:off x="0" y="0"/>
              <a:ext cx="10379136" cy="7331293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85886" y="5592775"/>
            <a:ext cx="8958114" cy="508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8981" indent="-324491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Nombre: Andrés Ramírez</a:t>
            </a:r>
          </a:p>
          <a:p>
            <a:pPr algn="just" marL="648981" indent="-324491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Edad: 28 años</a:t>
            </a:r>
          </a:p>
          <a:p>
            <a:pPr algn="just" marL="648981" indent="-324491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Educación: Ingeniero en Computación</a:t>
            </a:r>
          </a:p>
          <a:p>
            <a:pPr algn="just" marL="648981" indent="-324491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Ocupación: Desarrollador Full Stack</a:t>
            </a:r>
          </a:p>
          <a:p>
            <a:pPr algn="just" marL="648981" indent="-324491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Experiencia: 4 años de experiencia en desarrollo web y aplicaciones móviles</a:t>
            </a:r>
          </a:p>
          <a:p>
            <a:pPr algn="just" marL="648981" indent="-324491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Ubicación: Ciudad de México, trabaja de manera remota</a:t>
            </a:r>
          </a:p>
          <a:p>
            <a:pPr algn="just">
              <a:lnSpc>
                <a:spcPts val="456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728933" y="265476"/>
            <a:ext cx="8530367" cy="279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98D6FC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Persona Desarrollador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3379905"/>
            <a:ext cx="8543046" cy="5653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9"/>
              </a:lnSpc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Tecnologías y Herramientas:</a:t>
            </a:r>
          </a:p>
          <a:p>
            <a:pPr algn="just" marL="648981" indent="-324491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Lenguajes de programación: Java, Python, C++</a:t>
            </a:r>
          </a:p>
          <a:p>
            <a:pPr algn="just" marL="648981" indent="-324491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Desarrollo web: React, Spring Boot, Django</a:t>
            </a:r>
          </a:p>
          <a:p>
            <a:pPr algn="just" marL="648981" indent="-324491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Bases de Datos: PostgreSQL, Firebase</a:t>
            </a:r>
          </a:p>
          <a:p>
            <a:pPr algn="just" marL="648981" indent="-324491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Entorno de desarrollo: VSCode, IntelliJ IDEA</a:t>
            </a:r>
          </a:p>
          <a:p>
            <a:pPr algn="just">
              <a:lnSpc>
                <a:spcPts val="4569"/>
              </a:lnSpc>
            </a:pPr>
          </a:p>
          <a:p>
            <a:pPr algn="just">
              <a:lnSpc>
                <a:spcPts val="456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C69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3384" y="-1675084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1"/>
                </a:lnTo>
                <a:lnTo>
                  <a:pt x="0" y="3567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542441" y="8591206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41048" y="537816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180105" y="6181594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04533" y="-494599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275713" y="4625635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3"/>
                </a:lnTo>
                <a:lnTo>
                  <a:pt x="0" y="302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4960748" y="7760135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481741" y="2654155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18969" y="2897266"/>
            <a:ext cx="11161136" cy="4416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8"/>
              </a:lnSpc>
            </a:pPr>
            <a:r>
              <a:rPr lang="en-US" sz="417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</a:t>
            </a:r>
            <a:r>
              <a:rPr lang="en-US" b="true" sz="417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ANTES:​</a:t>
            </a:r>
          </a:p>
          <a:p>
            <a:pPr algn="ctr" marL="900403" indent="-450202" lvl="1">
              <a:lnSpc>
                <a:spcPts val="5838"/>
              </a:lnSpc>
              <a:buFont typeface="Arial"/>
              <a:buChar char="•"/>
            </a:pPr>
            <a:r>
              <a:rPr lang="en-US" b="true" sz="417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César Joan Miam Chan​</a:t>
            </a:r>
          </a:p>
          <a:p>
            <a:pPr algn="ctr" marL="900403" indent="-450202" lvl="1">
              <a:lnSpc>
                <a:spcPts val="5838"/>
              </a:lnSpc>
              <a:buFont typeface="Arial"/>
              <a:buChar char="•"/>
            </a:pPr>
            <a:r>
              <a:rPr lang="en-US" b="true" sz="417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Hernan Rodrigo Muñoz​</a:t>
            </a:r>
          </a:p>
          <a:p>
            <a:pPr algn="ctr" marL="900403" indent="-450202" lvl="1">
              <a:lnSpc>
                <a:spcPts val="5838"/>
              </a:lnSpc>
              <a:buFont typeface="Arial"/>
              <a:buChar char="•"/>
            </a:pPr>
            <a:r>
              <a:rPr lang="en-US" b="true" sz="417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Cecilia Carolina Canul​</a:t>
            </a:r>
          </a:p>
          <a:p>
            <a:pPr algn="ctr" marL="900403" indent="-450202" lvl="1">
              <a:lnSpc>
                <a:spcPts val="5838"/>
              </a:lnSpc>
              <a:buFont typeface="Arial"/>
              <a:buChar char="•"/>
            </a:pPr>
            <a:r>
              <a:rPr lang="en-US" b="true" sz="417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Carlos Ermilo </a:t>
            </a:r>
            <a:r>
              <a:rPr lang="en-US" b="true" sz="417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Manzanero </a:t>
            </a:r>
          </a:p>
          <a:p>
            <a:pPr algn="ctr">
              <a:lnSpc>
                <a:spcPts val="5838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4137" y="427401"/>
            <a:ext cx="7784352" cy="9258300"/>
            <a:chOff x="0" y="0"/>
            <a:chExt cx="10379136" cy="123444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0730" t="0" r="8671" b="36496"/>
            <a:stretch>
              <a:fillRect/>
            </a:stretch>
          </p:blipFill>
          <p:spPr>
            <a:xfrm flipH="false" flipV="false">
              <a:off x="0" y="0"/>
              <a:ext cx="10379136" cy="123444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8728933" y="265476"/>
            <a:ext cx="8530367" cy="279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98D6FC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Persona Desarrollador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23686" y="3795912"/>
            <a:ext cx="8543046" cy="4517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9"/>
              </a:lnSpc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Objetivos en la plataforma:</a:t>
            </a:r>
          </a:p>
          <a:p>
            <a:pPr algn="just">
              <a:lnSpc>
                <a:spcPts val="4569"/>
              </a:lnSpc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•Colaborar en proyectos de código abierto para mejorar su portafolio.</a:t>
            </a:r>
          </a:p>
          <a:p>
            <a:pPr algn="just">
              <a:lnSpc>
                <a:spcPts val="4569"/>
              </a:lnSpc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•Construir una red de contactos con otros desarrolladores.</a:t>
            </a:r>
          </a:p>
          <a:p>
            <a:pPr algn="just">
              <a:lnSpc>
                <a:spcPts val="4569"/>
              </a:lnSpc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•Obtener insignias y reconocimientos para validar sus habilidades.</a:t>
            </a:r>
          </a:p>
          <a:p>
            <a:pPr algn="just">
              <a:lnSpc>
                <a:spcPts val="4569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01675"/>
            <a:ext cx="7175135" cy="8056625"/>
          </a:xfrm>
          <a:custGeom>
            <a:avLst/>
            <a:gdLst/>
            <a:ahLst/>
            <a:cxnLst/>
            <a:rect r="r" b="b" t="t" l="l"/>
            <a:pathLst>
              <a:path h="8056625" w="7175135">
                <a:moveTo>
                  <a:pt x="0" y="0"/>
                </a:moveTo>
                <a:lnTo>
                  <a:pt x="7175135" y="0"/>
                </a:lnTo>
                <a:lnTo>
                  <a:pt x="7175135" y="8056625"/>
                </a:lnTo>
                <a:lnTo>
                  <a:pt x="0" y="8056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759" t="0" r="-6926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92465" y="258763"/>
            <a:ext cx="1207426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5666F8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Persona Desarrollador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32257" y="1975044"/>
            <a:ext cx="10680843" cy="281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8981" indent="-324491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Nombre: Paola Espinoza</a:t>
            </a:r>
          </a:p>
          <a:p>
            <a:pPr algn="just" marL="648981" indent="-324491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Edad: 23 años</a:t>
            </a:r>
          </a:p>
          <a:p>
            <a:pPr algn="just" marL="648981" indent="-324491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Educación: Ingeniera de software</a:t>
            </a:r>
          </a:p>
          <a:p>
            <a:pPr algn="just" marL="648981" indent="-324491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Ocupación: Desarrolladora back-end Jr</a:t>
            </a:r>
          </a:p>
          <a:p>
            <a:pPr algn="just">
              <a:lnSpc>
                <a:spcPts val="456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732257" y="3805073"/>
            <a:ext cx="10976168" cy="678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9"/>
              </a:lnSpc>
            </a:pPr>
          </a:p>
          <a:p>
            <a:pPr algn="just" marL="648981" indent="-324491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Experiencia: ha trabajado 1 año y medio en el desarrollo de páginas web del lado del servidor. Enfatizando en las tecnologías Node.js, SQL, Value y Express. A pesar de ser recién egresada ella busca mejorar sus habilidades para el desarrollo de sus proyectos personales colaborando con otros desarrolladores; a su vez, consulta sus dudas a expertos en foros para optimizar y aplicar buenas prácticas.</a:t>
            </a:r>
          </a:p>
          <a:p>
            <a:pPr algn="just">
              <a:lnSpc>
                <a:spcPts val="4569"/>
              </a:lnSpc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just">
              <a:lnSpc>
                <a:spcPts val="456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897" y="1028700"/>
            <a:ext cx="8011889" cy="8056625"/>
          </a:xfrm>
          <a:custGeom>
            <a:avLst/>
            <a:gdLst/>
            <a:ahLst/>
            <a:cxnLst/>
            <a:rect r="r" b="b" t="t" l="l"/>
            <a:pathLst>
              <a:path h="8056625" w="8011889">
                <a:moveTo>
                  <a:pt x="0" y="0"/>
                </a:moveTo>
                <a:lnTo>
                  <a:pt x="8011889" y="0"/>
                </a:lnTo>
                <a:lnTo>
                  <a:pt x="8011889" y="8056625"/>
                </a:lnTo>
                <a:lnTo>
                  <a:pt x="0" y="8056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89" t="0" r="-5158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92465" y="258763"/>
            <a:ext cx="1207426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5666F8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Persona Desarrollador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68019" y="1741411"/>
            <a:ext cx="9504946" cy="8545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9"/>
              </a:lnSpc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Ubicación: Monterrey, Nuevo León. Actualmente reside en la colonia Valle Oriente y se encuentra trabajando de forma presencial.</a:t>
            </a:r>
          </a:p>
          <a:p>
            <a:pPr algn="just">
              <a:lnSpc>
                <a:spcPts val="4569"/>
              </a:lnSpc>
            </a:pPr>
          </a:p>
          <a:p>
            <a:pPr algn="just">
              <a:lnSpc>
                <a:spcPts val="4569"/>
              </a:lnSpc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Objetivos en la plataforma:</a:t>
            </a:r>
          </a:p>
          <a:p>
            <a:pPr algn="just" marL="648981" indent="-324490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Mejorar su CV agregando a su portafolio los proyectos en los que colabore.</a:t>
            </a:r>
          </a:p>
          <a:p>
            <a:pPr algn="just" marL="648981" indent="-324490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Interactuar de forma eficaz con desarrolladores expertos para la mejora de sus habilidades y el código de sus proyectos.</a:t>
            </a:r>
          </a:p>
          <a:p>
            <a:pPr algn="just" marL="648981" indent="-324490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Formar un equipo de desarrollo en conjunto con otros desarrolladores para sus proyectos.</a:t>
            </a:r>
          </a:p>
          <a:p>
            <a:pPr algn="just">
              <a:lnSpc>
                <a:spcPts val="456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58763"/>
            <a:ext cx="16230600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Especialistas/Tutores Técnicos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4374" y="1822687"/>
            <a:ext cx="16514926" cy="814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889" indent="-356445" lvl="1">
              <a:lnSpc>
                <a:spcPts val="5018"/>
              </a:lnSpc>
              <a:buFont typeface="Arial"/>
              <a:buChar char="•"/>
            </a:pPr>
            <a:r>
              <a:rPr lang="en-US" sz="3301" spc="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Edad: 26-40 años</a:t>
            </a:r>
          </a:p>
          <a:p>
            <a:pPr algn="just" marL="712889" indent="-356445" lvl="1">
              <a:lnSpc>
                <a:spcPts val="5018"/>
              </a:lnSpc>
              <a:buFont typeface="Arial"/>
              <a:buChar char="•"/>
            </a:pPr>
            <a:r>
              <a:rPr lang="en-US" sz="3301" spc="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Ocupación: Desarrollador, programador</a:t>
            </a:r>
          </a:p>
          <a:p>
            <a:pPr algn="just" marL="712889" indent="-356445" lvl="1">
              <a:lnSpc>
                <a:spcPts val="5018"/>
              </a:lnSpc>
              <a:buFont typeface="Arial"/>
              <a:buChar char="•"/>
            </a:pPr>
            <a:r>
              <a:rPr lang="en-US" sz="3301" spc="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Educación: Ingeniería de software, Ingeniería en computación o profesiones afines.</a:t>
            </a:r>
          </a:p>
          <a:p>
            <a:pPr algn="just" marL="712889" indent="-356445" lvl="1">
              <a:lnSpc>
                <a:spcPts val="5018"/>
              </a:lnSpc>
              <a:buFont typeface="Arial"/>
              <a:buChar char="•"/>
            </a:pPr>
            <a:r>
              <a:rPr lang="en-US" sz="3301" spc="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Experiencia: experto</a:t>
            </a:r>
          </a:p>
          <a:p>
            <a:pPr algn="just" marL="712889" indent="-356445" lvl="1">
              <a:lnSpc>
                <a:spcPts val="5018"/>
              </a:lnSpc>
              <a:buFont typeface="Arial"/>
              <a:buChar char="•"/>
            </a:pPr>
            <a:r>
              <a:rPr lang="en-US" sz="3301" spc="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Ubicación: México</a:t>
            </a:r>
          </a:p>
          <a:p>
            <a:pPr algn="just" marL="712889" indent="-356445" lvl="1">
              <a:lnSpc>
                <a:spcPts val="5018"/>
              </a:lnSpc>
              <a:buFont typeface="Arial"/>
              <a:buChar char="•"/>
            </a:pPr>
            <a:r>
              <a:rPr lang="en-US" sz="3301" spc="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Lenguajes de programación: Java, Python, PHP, JavaScript, Go, C, C++, entre otros.</a:t>
            </a:r>
          </a:p>
          <a:p>
            <a:pPr algn="just" marL="712889" indent="-356445" lvl="1">
              <a:lnSpc>
                <a:spcPts val="5018"/>
              </a:lnSpc>
              <a:buFont typeface="Arial"/>
              <a:buChar char="•"/>
            </a:pPr>
            <a:r>
              <a:rPr lang="en-US" sz="3301" spc="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Tecnologías: SQL, Oracle Database, AWS, MySQL,  Node.js, Value, Angular, Spring Boot, PostgreSQL, React, etc.</a:t>
            </a:r>
          </a:p>
          <a:p>
            <a:pPr algn="just" marL="712889" indent="-356445" lvl="1">
              <a:lnSpc>
                <a:spcPts val="5018"/>
              </a:lnSpc>
              <a:buFont typeface="Arial"/>
              <a:buChar char="•"/>
            </a:pPr>
            <a:r>
              <a:rPr lang="en-US" sz="3301" spc="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Área de desempeño: Desarrollo web, desarrollo  móvil, ciberseguridad, desarrollo aplicaciones de escritorio</a:t>
            </a:r>
          </a:p>
          <a:p>
            <a:pPr algn="just" marL="712889" indent="-356445" lvl="1">
              <a:lnSpc>
                <a:spcPts val="5018"/>
              </a:lnSpc>
              <a:buFont typeface="Arial"/>
              <a:buChar char="•"/>
            </a:pPr>
            <a:r>
              <a:rPr lang="en-US" sz="3301" spc="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Entorno de desarrollo: VSCode, IntelliJ, Jupyter Notebook, PyCharm, etc.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05531" y="2065603"/>
            <a:ext cx="7115539" cy="7045035"/>
          </a:xfrm>
          <a:custGeom>
            <a:avLst/>
            <a:gdLst/>
            <a:ahLst/>
            <a:cxnLst/>
            <a:rect r="r" b="b" t="t" l="l"/>
            <a:pathLst>
              <a:path h="7045035" w="7115539">
                <a:moveTo>
                  <a:pt x="0" y="0"/>
                </a:moveTo>
                <a:lnTo>
                  <a:pt x="7115539" y="0"/>
                </a:lnTo>
                <a:lnTo>
                  <a:pt x="7115539" y="7045035"/>
                </a:lnTo>
                <a:lnTo>
                  <a:pt x="0" y="7045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513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7496" y="258763"/>
            <a:ext cx="1266491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Persona especialista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5107" y="1970353"/>
            <a:ext cx="9474932" cy="7925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8981" indent="-324491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Nombre: Daniel Medina</a:t>
            </a:r>
          </a:p>
          <a:p>
            <a:pPr algn="just" marL="648981" indent="-324491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Edad: 32 años</a:t>
            </a:r>
          </a:p>
          <a:p>
            <a:pPr algn="just" marL="648981" indent="-324491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Educación: Ingeniero en sistemas.</a:t>
            </a:r>
          </a:p>
          <a:p>
            <a:pPr algn="just" marL="648981" indent="-324491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Ocupación: Desarrollador front-end.</a:t>
            </a:r>
          </a:p>
          <a:p>
            <a:pPr algn="just" marL="648981" indent="-324491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Experiencia: ha trabajado 3 años de experiencia en desarrollo web tanto back-end como front-end. Posteriormente decidió especializarse en el desarrollo visual y el diseño de las paginas web. Actualmente lleva 8 años trabajando como desarrollador senior front-end y brinda asesoría gratuita cuando dispone de tiempo libre a los nuevos desarrolladores en foros de ayuda.</a:t>
            </a:r>
          </a:p>
          <a:p>
            <a:pPr algn="just">
              <a:lnSpc>
                <a:spcPts val="4569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3423" y="514350"/>
            <a:ext cx="6627663" cy="9012196"/>
            <a:chOff x="0" y="0"/>
            <a:chExt cx="8836884" cy="1201626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1819" t="0" r="9153" b="0"/>
            <a:stretch>
              <a:fillRect/>
            </a:stretch>
          </p:blipFill>
          <p:spPr>
            <a:xfrm flipH="false" flipV="false">
              <a:off x="0" y="0"/>
              <a:ext cx="8836884" cy="12016261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7687840" y="146388"/>
            <a:ext cx="11311344" cy="1226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Persona especialista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3165" y="1855711"/>
            <a:ext cx="9276135" cy="7402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9"/>
              </a:lnSpc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Ubicación: Guadalajara, actualmente viviendo en la colonia Oblatos y trabajando de forma remota.</a:t>
            </a:r>
          </a:p>
          <a:p>
            <a:pPr algn="just">
              <a:lnSpc>
                <a:spcPts val="4569"/>
              </a:lnSpc>
            </a:pPr>
          </a:p>
          <a:p>
            <a:pPr algn="just">
              <a:lnSpc>
                <a:spcPts val="4569"/>
              </a:lnSpc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Objetivos en la plataforma:</a:t>
            </a:r>
          </a:p>
          <a:p>
            <a:pPr algn="just" marL="648981" indent="-324490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Incrementar su red de colaboradores participando activamente en proyectos</a:t>
            </a:r>
          </a:p>
          <a:p>
            <a:pPr algn="just" marL="648981" indent="-324490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Mejorar sus conocimientos y adquirir nuevas habilidades.</a:t>
            </a:r>
          </a:p>
          <a:p>
            <a:pPr algn="just" marL="648981" indent="-324490" lvl="1">
              <a:lnSpc>
                <a:spcPts val="4569"/>
              </a:lnSpc>
              <a:buFont typeface="Arial"/>
              <a:buChar char="•"/>
            </a:pPr>
            <a:r>
              <a:rPr lang="en-US" sz="3005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Brindar mentoría y asesoría en el desarrollo de proyectos web a los nuevos desarrolladores.</a:t>
            </a:r>
          </a:p>
          <a:p>
            <a:pPr algn="just">
              <a:lnSpc>
                <a:spcPts val="4569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22186" y="4274503"/>
            <a:ext cx="1284362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0306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CASOS DE USO REALES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7878" y="894651"/>
            <a:ext cx="10901741" cy="8363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1"/>
              </a:lnSpc>
              <a:spcBef>
                <a:spcPct val="0"/>
              </a:spcBef>
            </a:pPr>
            <a:r>
              <a:rPr lang="en-US" b="true" sz="297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Perfil: Osmar Rodríguez</a:t>
            </a:r>
          </a:p>
          <a:p>
            <a:pPr algn="just">
              <a:lnSpc>
                <a:spcPts val="4161"/>
              </a:lnSpc>
              <a:spcBef>
                <a:spcPct val="0"/>
              </a:spcBef>
            </a:pPr>
            <a:r>
              <a:rPr lang="en-US" b="true" sz="297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Edad: </a:t>
            </a:r>
            <a:r>
              <a:rPr lang="en-US" sz="297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40 años</a:t>
            </a:r>
          </a:p>
          <a:p>
            <a:pPr algn="just">
              <a:lnSpc>
                <a:spcPts val="4161"/>
              </a:lnSpc>
              <a:spcBef>
                <a:spcPct val="0"/>
              </a:spcBef>
            </a:pPr>
            <a:r>
              <a:rPr lang="en-US" b="true" sz="297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Ocupación: </a:t>
            </a:r>
            <a:r>
              <a:rPr lang="en-US" sz="297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 graduado en administración de empresas. Es dueño de una pequeña empresa de productos ecológicos y actualmente trabaja de medio tiempo para tener un sustento y ayudarse en su empresa personal en lo que esta se estabiliza.</a:t>
            </a:r>
          </a:p>
          <a:p>
            <a:pPr algn="just">
              <a:lnSpc>
                <a:spcPts val="4161"/>
              </a:lnSpc>
              <a:spcBef>
                <a:spcPct val="0"/>
              </a:spcBef>
            </a:pPr>
            <a:r>
              <a:rPr lang="en-US" b="true" sz="297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Características:</a:t>
            </a:r>
          </a:p>
          <a:p>
            <a:pPr algn="just" marL="641757" indent="-320879" lvl="1">
              <a:lnSpc>
                <a:spcPts val="4161"/>
              </a:lnSpc>
              <a:buFont typeface="Arial"/>
              <a:buChar char="•"/>
            </a:pPr>
            <a:r>
              <a:rPr lang="en-US" sz="297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Maneja herramientas visuales como Canva y Wix, pero no sabe programar y prefiere que el diseño de la web sea hecho de forma correcta y no experimentar.</a:t>
            </a:r>
          </a:p>
          <a:p>
            <a:pPr algn="just" marL="641757" indent="-320879" lvl="1">
              <a:lnSpc>
                <a:spcPts val="4161"/>
              </a:lnSpc>
              <a:buFont typeface="Arial"/>
              <a:buChar char="•"/>
            </a:pPr>
            <a:r>
              <a:rPr lang="en-US" sz="297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Tiene poco tiempo para aprender herramientas complejas y prefiere soluciones prácticas que pueda gestionar fácilmente.</a:t>
            </a:r>
          </a:p>
          <a:p>
            <a:pPr algn="just" marL="641757" indent="-320879" lvl="1">
              <a:lnSpc>
                <a:spcPts val="4161"/>
              </a:lnSpc>
              <a:buFont typeface="Arial"/>
              <a:buChar char="•"/>
            </a:pPr>
            <a:r>
              <a:rPr lang="en-US" sz="297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 tener poco tiempo su empresa, este no tiene los fondos necesarios que piden las corporaciones reconocidas.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666134" y="702331"/>
            <a:ext cx="5212812" cy="8882337"/>
          </a:xfrm>
          <a:custGeom>
            <a:avLst/>
            <a:gdLst/>
            <a:ahLst/>
            <a:cxnLst/>
            <a:rect r="r" b="b" t="t" l="l"/>
            <a:pathLst>
              <a:path h="8882337" w="5212812">
                <a:moveTo>
                  <a:pt x="0" y="0"/>
                </a:moveTo>
                <a:lnTo>
                  <a:pt x="5212812" y="0"/>
                </a:lnTo>
                <a:lnTo>
                  <a:pt x="5212812" y="8882338"/>
                </a:lnTo>
                <a:lnTo>
                  <a:pt x="0" y="8882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88" t="0" r="-6888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8788" y="2580438"/>
            <a:ext cx="16991152" cy="312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1"/>
              </a:lnSpc>
            </a:pPr>
            <a:r>
              <a:rPr lang="en-US" sz="297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Que necesita</a:t>
            </a:r>
          </a:p>
          <a:p>
            <a:pPr algn="l">
              <a:lnSpc>
                <a:spcPts val="4161"/>
              </a:lnSpc>
              <a:spcBef>
                <a:spcPct val="0"/>
              </a:spcBef>
            </a:pPr>
            <a:r>
              <a:rPr lang="en-US" sz="297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297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esea que su página web sea el principal canal para que sus clientes conozcan su empresa y sus productos ecológicos. Aspira a un diseño moderno y atractivo que refleje los valores sostenibles de su marca. En la página, espera incluir: inicio de sesión, página de inicio, catálogo de productos, carrito de compras, formulario de contacto, blog, diseño adaptable a móviles, panel de control sencillo.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38788" y="6133401"/>
            <a:ext cx="16991152" cy="312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1"/>
              </a:lnSpc>
            </a:pPr>
            <a:r>
              <a:rPr lang="en-US" sz="297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Como lo ayuda la plataforma</a:t>
            </a:r>
          </a:p>
          <a:p>
            <a:pPr algn="l">
              <a:lnSpc>
                <a:spcPts val="4161"/>
              </a:lnSpc>
              <a:spcBef>
                <a:spcPct val="0"/>
              </a:spcBef>
            </a:pPr>
            <a:r>
              <a:rPr lang="en-US" sz="297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297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esea que su página web sea el principal canal para que sus clientes conozcan su empresa y sus productos ecológicos. Aspira a un diseño moderno y atractivo que refleje los valores sostenibles de su marca. En la página, espera incluir: inicio de sesión, página de inicio, catálogo de productos, carrito de compras, formulario de contacto, blog, diseño adaptable a móviles, panel de control sencillo.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8788" y="609193"/>
            <a:ext cx="16991152" cy="155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1"/>
              </a:lnSpc>
            </a:pPr>
            <a:r>
              <a:rPr lang="en-US" sz="297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ESCENARIO 1</a:t>
            </a:r>
          </a:p>
          <a:p>
            <a:pPr algn="l">
              <a:lnSpc>
                <a:spcPts val="4161"/>
              </a:lnSpc>
              <a:spcBef>
                <a:spcPct val="0"/>
              </a:spcBef>
            </a:pPr>
            <a:r>
              <a:rPr lang="en-US" sz="297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</a:t>
            </a:r>
            <a:r>
              <a:rPr lang="en-US" sz="297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usca mejorar la cantidad de ventas y alcance que tiene su negocio. Para esto busca digitalizar su negocio para mejorar ventas.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8788" y="2580438"/>
            <a:ext cx="16991152" cy="312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1"/>
              </a:lnSpc>
            </a:pPr>
            <a:r>
              <a:rPr lang="en-US" sz="297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Que necesita</a:t>
            </a:r>
          </a:p>
          <a:p>
            <a:pPr algn="l">
              <a:lnSpc>
                <a:spcPts val="4161"/>
              </a:lnSpc>
              <a:spcBef>
                <a:spcPct val="0"/>
              </a:spcBef>
            </a:pPr>
            <a:r>
              <a:rPr lang="en-US" sz="297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297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esea que su página web sea el principal canal para que sus clientes conozcan su empresa y sus productos ecológicos. Aspira a un diseño moderno y atractivo que refleje los valores sostenibles de su marca. En la página, espera incluir: inicio de sesión, página de inicio, catálogo de productos, carrito de compras, formulario de contacto, blog, diseño adaptable a móviles, panel de control sencillo.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38788" y="6133401"/>
            <a:ext cx="16991152" cy="312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1"/>
              </a:lnSpc>
            </a:pPr>
            <a:r>
              <a:rPr lang="en-US" sz="297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Como lo ayuda la plataforma</a:t>
            </a:r>
          </a:p>
          <a:p>
            <a:pPr algn="l">
              <a:lnSpc>
                <a:spcPts val="4161"/>
              </a:lnSpc>
              <a:spcBef>
                <a:spcPct val="0"/>
              </a:spcBef>
            </a:pPr>
            <a:r>
              <a:rPr lang="en-US" sz="297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297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esea que su página web sea el principal canal para que sus clientes conozcan su empresa y sus productos ecológicos. Aspira a un diseño moderno y atractivo que refleje los valores sostenibles de su marca. En la página, espera incluir: inicio de sesión, página de inicio, catálogo de productos, carrito de compras, formulario de contacto, blog, diseño adaptable a móviles, panel de control sencillo.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8788" y="609193"/>
            <a:ext cx="16991152" cy="155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1"/>
              </a:lnSpc>
            </a:pPr>
            <a:r>
              <a:rPr lang="en-US" sz="297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ESCENARIO 2</a:t>
            </a:r>
          </a:p>
          <a:p>
            <a:pPr algn="l">
              <a:lnSpc>
                <a:spcPts val="4161"/>
              </a:lnSpc>
              <a:spcBef>
                <a:spcPct val="0"/>
              </a:spcBef>
            </a:pPr>
            <a:r>
              <a:rPr lang="en-US" sz="297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 usuario sube un nuevo proyecto a su perfil y lo comparte para que nuevos colaboradores con habilidades especificas deseadas puedan colaborar en el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0645" y="1601846"/>
            <a:ext cx="17286710" cy="393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76"/>
              </a:lnSpc>
            </a:pPr>
            <a:r>
              <a:rPr lang="en-US" sz="3099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1. Falta de plataformas especializadas para colaboración técnica</a:t>
            </a:r>
          </a:p>
          <a:p>
            <a:pPr algn="just" marL="669288" indent="-334644" lvl="1">
              <a:lnSpc>
                <a:spcPts val="5176"/>
              </a:lnSpc>
              <a:buFont typeface="Arial"/>
              <a:buChar char="•"/>
            </a:pPr>
            <a:r>
              <a:rPr lang="en-US" sz="30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No existe una plataforma enfocada en conectar desarrolladores basado en habilidades reales y colaboraciones comprobadas.</a:t>
            </a:r>
          </a:p>
          <a:p>
            <a:pPr algn="just">
              <a:lnSpc>
                <a:spcPts val="5176"/>
              </a:lnSpc>
            </a:pPr>
            <a:r>
              <a:rPr lang="en-US" sz="3099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2. Dificultad para e</a:t>
            </a:r>
            <a:r>
              <a:rPr lang="en-US" sz="3099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ncontrar colabor</a:t>
            </a:r>
            <a:r>
              <a:rPr lang="en-US" sz="3099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adores con habilidades complementarias</a:t>
            </a:r>
          </a:p>
          <a:p>
            <a:pPr algn="just" marL="669288" indent="-334644" lvl="1">
              <a:lnSpc>
                <a:spcPts val="5176"/>
              </a:lnSpc>
              <a:buFont typeface="Arial"/>
              <a:buChar char="•"/>
            </a:pPr>
            <a:r>
              <a:rPr lang="en-US" sz="30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Las plataformas actuales no tienen una forma efectiva de match entre desarrolladores basado en experiencia técnica y proyectos reales.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789505" y="5360001"/>
            <a:ext cx="7498495" cy="4926999"/>
          </a:xfrm>
          <a:custGeom>
            <a:avLst/>
            <a:gdLst/>
            <a:ahLst/>
            <a:cxnLst/>
            <a:rect r="r" b="b" t="t" l="l"/>
            <a:pathLst>
              <a:path h="4926999" w="7498495">
                <a:moveTo>
                  <a:pt x="0" y="0"/>
                </a:moveTo>
                <a:lnTo>
                  <a:pt x="7498495" y="0"/>
                </a:lnTo>
                <a:lnTo>
                  <a:pt x="7498495" y="4926999"/>
                </a:lnTo>
                <a:lnTo>
                  <a:pt x="0" y="4926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6" t="-6493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26946">
            <a:off x="-429761" y="6668527"/>
            <a:ext cx="2916921" cy="3055823"/>
          </a:xfrm>
          <a:custGeom>
            <a:avLst/>
            <a:gdLst/>
            <a:ahLst/>
            <a:cxnLst/>
            <a:rect r="r" b="b" t="t" l="l"/>
            <a:pathLst>
              <a:path h="3055823" w="2916921">
                <a:moveTo>
                  <a:pt x="0" y="0"/>
                </a:moveTo>
                <a:lnTo>
                  <a:pt x="2916922" y="0"/>
                </a:lnTo>
                <a:lnTo>
                  <a:pt x="2916922" y="3055823"/>
                </a:lnTo>
                <a:lnTo>
                  <a:pt x="0" y="30558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25149" y="313376"/>
            <a:ext cx="9674457" cy="143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3"/>
              </a:lnSpc>
            </a:pPr>
            <a:r>
              <a:rPr lang="en-US" sz="10046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PROBLEMÁTICA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53193" y="5776165"/>
            <a:ext cx="7319492" cy="391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76"/>
              </a:lnSpc>
            </a:pPr>
            <a:r>
              <a:rPr lang="en-US" sz="3099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3. Falta de validación real de experiencia técnica en el mercado laboral</a:t>
            </a:r>
          </a:p>
          <a:p>
            <a:pPr algn="just" marL="669288" indent="-334644" lvl="1">
              <a:lnSpc>
                <a:spcPts val="5176"/>
              </a:lnSpc>
              <a:buFont typeface="Arial"/>
              <a:buChar char="•"/>
            </a:pPr>
            <a:r>
              <a:rPr lang="en-US" sz="30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Reclutadores basan su criterio en el CV.</a:t>
            </a:r>
          </a:p>
          <a:p>
            <a:pPr algn="just">
              <a:lnSpc>
                <a:spcPts val="5009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007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5775" y="185738"/>
            <a:ext cx="17316450" cy="1171575"/>
            <a:chOff x="0" y="0"/>
            <a:chExt cx="4560711" cy="308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0711" cy="308563"/>
            </a:xfrm>
            <a:custGeom>
              <a:avLst/>
              <a:gdLst/>
              <a:ahLst/>
              <a:cxnLst/>
              <a:rect r="r" b="b" t="t" l="l"/>
              <a:pathLst>
                <a:path h="308563" w="4560711">
                  <a:moveTo>
                    <a:pt x="22801" y="0"/>
                  </a:moveTo>
                  <a:lnTo>
                    <a:pt x="4537910" y="0"/>
                  </a:lnTo>
                  <a:cubicBezTo>
                    <a:pt x="4550502" y="0"/>
                    <a:pt x="4560711" y="10208"/>
                    <a:pt x="4560711" y="22801"/>
                  </a:cubicBezTo>
                  <a:lnTo>
                    <a:pt x="4560711" y="285762"/>
                  </a:lnTo>
                  <a:cubicBezTo>
                    <a:pt x="4560711" y="298354"/>
                    <a:pt x="4550502" y="308563"/>
                    <a:pt x="4537910" y="308563"/>
                  </a:cubicBezTo>
                  <a:lnTo>
                    <a:pt x="22801" y="308563"/>
                  </a:lnTo>
                  <a:cubicBezTo>
                    <a:pt x="10208" y="308563"/>
                    <a:pt x="0" y="298354"/>
                    <a:pt x="0" y="285762"/>
                  </a:cubicBezTo>
                  <a:lnTo>
                    <a:pt x="0" y="22801"/>
                  </a:lnTo>
                  <a:cubicBezTo>
                    <a:pt x="0" y="10208"/>
                    <a:pt x="10208" y="0"/>
                    <a:pt x="22801" y="0"/>
                  </a:cubicBezTo>
                  <a:close/>
                </a:path>
              </a:pathLst>
            </a:custGeom>
            <a:solidFill>
              <a:srgbClr val="1519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4560711" cy="394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Requerimientos de Usuario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5775" y="1612873"/>
            <a:ext cx="17316450" cy="8332175"/>
            <a:chOff x="0" y="0"/>
            <a:chExt cx="4560711" cy="21944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60711" cy="2194482"/>
            </a:xfrm>
            <a:custGeom>
              <a:avLst/>
              <a:gdLst/>
              <a:ahLst/>
              <a:cxnLst/>
              <a:rect r="r" b="b" t="t" l="l"/>
              <a:pathLst>
                <a:path h="2194482" w="4560711">
                  <a:moveTo>
                    <a:pt x="22801" y="0"/>
                  </a:moveTo>
                  <a:lnTo>
                    <a:pt x="4537910" y="0"/>
                  </a:lnTo>
                  <a:cubicBezTo>
                    <a:pt x="4550502" y="0"/>
                    <a:pt x="4560711" y="10208"/>
                    <a:pt x="4560711" y="22801"/>
                  </a:cubicBezTo>
                  <a:lnTo>
                    <a:pt x="4560711" y="2171681"/>
                  </a:lnTo>
                  <a:cubicBezTo>
                    <a:pt x="4560711" y="2177728"/>
                    <a:pt x="4558309" y="2183528"/>
                    <a:pt x="4554033" y="2187804"/>
                  </a:cubicBezTo>
                  <a:cubicBezTo>
                    <a:pt x="4549757" y="2192080"/>
                    <a:pt x="4543957" y="2194482"/>
                    <a:pt x="4537910" y="2194482"/>
                  </a:cubicBezTo>
                  <a:lnTo>
                    <a:pt x="22801" y="2194482"/>
                  </a:lnTo>
                  <a:cubicBezTo>
                    <a:pt x="10208" y="2194482"/>
                    <a:pt x="0" y="2184274"/>
                    <a:pt x="0" y="2171681"/>
                  </a:cubicBezTo>
                  <a:lnTo>
                    <a:pt x="0" y="22801"/>
                  </a:lnTo>
                  <a:cubicBezTo>
                    <a:pt x="0" y="10208"/>
                    <a:pt x="10208" y="0"/>
                    <a:pt x="22801" y="0"/>
                  </a:cubicBezTo>
                  <a:close/>
                </a:path>
              </a:pathLst>
            </a:custGeom>
            <a:solidFill>
              <a:srgbClr val="0F0E0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560711" cy="2232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85800" y="2907492"/>
            <a:ext cx="16573500" cy="568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👥U</a:t>
            </a:r>
            <a:r>
              <a:rPr lang="en-US" sz="3100" b="tru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suarios Primarios (Desarrolladores, Freelancers, Ingenieros de Software)</a:t>
            </a:r>
          </a:p>
          <a:p>
            <a:pPr algn="l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Como desarrollador, poder publicar mis proyectos para que otros programadores puedan darme retroalimentación y/o colaborar conmigo.</a:t>
            </a:r>
          </a:p>
          <a:p>
            <a:pPr algn="l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Como freelancer, poder buscar oportunidades de colaboración en proyectos basadas en mi stack tecnológico.</a:t>
            </a:r>
          </a:p>
          <a:p>
            <a:pPr algn="l" marL="669301" indent="-334650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Como desarrollador con poca experiencia, poder participar en proyectos peque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ñ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os p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ra mejorar mis habili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ades y constru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ir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mi rep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tació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n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técnica.</a:t>
            </a:r>
          </a:p>
          <a:p>
            <a:pPr algn="l" marL="669301" indent="-334650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Como u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su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ario, poder ver el perfil técnico de otros programadores con su historial de contri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uciones y validaciones.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0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007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5775" y="185738"/>
            <a:ext cx="17316450" cy="1171575"/>
            <a:chOff x="0" y="0"/>
            <a:chExt cx="4560711" cy="308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0711" cy="308563"/>
            </a:xfrm>
            <a:custGeom>
              <a:avLst/>
              <a:gdLst/>
              <a:ahLst/>
              <a:cxnLst/>
              <a:rect r="r" b="b" t="t" l="l"/>
              <a:pathLst>
                <a:path h="308563" w="4560711">
                  <a:moveTo>
                    <a:pt x="22801" y="0"/>
                  </a:moveTo>
                  <a:lnTo>
                    <a:pt x="4537910" y="0"/>
                  </a:lnTo>
                  <a:cubicBezTo>
                    <a:pt x="4550502" y="0"/>
                    <a:pt x="4560711" y="10208"/>
                    <a:pt x="4560711" y="22801"/>
                  </a:cubicBezTo>
                  <a:lnTo>
                    <a:pt x="4560711" y="285762"/>
                  </a:lnTo>
                  <a:cubicBezTo>
                    <a:pt x="4560711" y="298354"/>
                    <a:pt x="4550502" y="308563"/>
                    <a:pt x="4537910" y="308563"/>
                  </a:cubicBezTo>
                  <a:lnTo>
                    <a:pt x="22801" y="308563"/>
                  </a:lnTo>
                  <a:cubicBezTo>
                    <a:pt x="10208" y="308563"/>
                    <a:pt x="0" y="298354"/>
                    <a:pt x="0" y="285762"/>
                  </a:cubicBezTo>
                  <a:lnTo>
                    <a:pt x="0" y="22801"/>
                  </a:lnTo>
                  <a:cubicBezTo>
                    <a:pt x="0" y="10208"/>
                    <a:pt x="10208" y="0"/>
                    <a:pt x="22801" y="0"/>
                  </a:cubicBezTo>
                  <a:close/>
                </a:path>
              </a:pathLst>
            </a:custGeom>
            <a:solidFill>
              <a:srgbClr val="1519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4560711" cy="394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Requerimientos de Usuario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5775" y="1612873"/>
            <a:ext cx="17316450" cy="8332175"/>
            <a:chOff x="0" y="0"/>
            <a:chExt cx="4560711" cy="21944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60711" cy="2194482"/>
            </a:xfrm>
            <a:custGeom>
              <a:avLst/>
              <a:gdLst/>
              <a:ahLst/>
              <a:cxnLst/>
              <a:rect r="r" b="b" t="t" l="l"/>
              <a:pathLst>
                <a:path h="2194482" w="4560711">
                  <a:moveTo>
                    <a:pt x="22801" y="0"/>
                  </a:moveTo>
                  <a:lnTo>
                    <a:pt x="4537910" y="0"/>
                  </a:lnTo>
                  <a:cubicBezTo>
                    <a:pt x="4550502" y="0"/>
                    <a:pt x="4560711" y="10208"/>
                    <a:pt x="4560711" y="22801"/>
                  </a:cubicBezTo>
                  <a:lnTo>
                    <a:pt x="4560711" y="2171681"/>
                  </a:lnTo>
                  <a:cubicBezTo>
                    <a:pt x="4560711" y="2177728"/>
                    <a:pt x="4558309" y="2183528"/>
                    <a:pt x="4554033" y="2187804"/>
                  </a:cubicBezTo>
                  <a:cubicBezTo>
                    <a:pt x="4549757" y="2192080"/>
                    <a:pt x="4543957" y="2194482"/>
                    <a:pt x="4537910" y="2194482"/>
                  </a:cubicBezTo>
                  <a:lnTo>
                    <a:pt x="22801" y="2194482"/>
                  </a:lnTo>
                  <a:cubicBezTo>
                    <a:pt x="10208" y="2194482"/>
                    <a:pt x="0" y="2184274"/>
                    <a:pt x="0" y="2171681"/>
                  </a:cubicBezTo>
                  <a:lnTo>
                    <a:pt x="0" y="22801"/>
                  </a:lnTo>
                  <a:cubicBezTo>
                    <a:pt x="0" y="10208"/>
                    <a:pt x="10208" y="0"/>
                    <a:pt x="22801" y="0"/>
                  </a:cubicBezTo>
                  <a:close/>
                </a:path>
              </a:pathLst>
            </a:custGeom>
            <a:solidFill>
              <a:srgbClr val="0F0E0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560711" cy="2232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85800" y="1863552"/>
            <a:ext cx="16573500" cy="7304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👥 </a:t>
            </a:r>
            <a:r>
              <a:rPr lang="en-US" b="true" sz="3100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Usuarios Secundarios (Reclu</a:t>
            </a:r>
            <a:r>
              <a:rPr lang="en-US" b="true" sz="3100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</a:t>
            </a:r>
            <a:r>
              <a:rPr lang="en-US" b="true" sz="3100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adores, Empresas, Startups)</a:t>
            </a:r>
          </a:p>
          <a:p>
            <a:pPr algn="l" marL="669301" indent="-334650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Como reclutador,  poder buscar desarrolladores con experiencia validada en tecnolog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í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as específicas para evaluar candida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os reales.</a:t>
            </a:r>
          </a:p>
          <a:p>
            <a:pPr algn="l" marL="669301" indent="-334650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Como empresa, poder pub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icar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portunidades de empleo y recibir postulaciones solo de desarrolladores con experiencia comprobada en proyectos.</a:t>
            </a:r>
          </a:p>
          <a:p>
            <a:pPr algn="l" marL="669301" indent="-334650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Como líder de un startup, poder formar un equipo técnico filtrando por habilidades y experiencia.</a:t>
            </a:r>
          </a:p>
          <a:p>
            <a:pPr algn="l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👥</a:t>
            </a:r>
            <a:r>
              <a:rPr lang="en-US" b="true" sz="3100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Usuarios Terciarios (Universidades, Bootcamps, Investigadores de Mercado Tech)</a:t>
            </a:r>
          </a:p>
          <a:p>
            <a:pPr algn="l" marL="669301" indent="-334650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Como universidad/bootcamp, poder monitorear la evolución de mis egresados en proyectos reales.</a:t>
            </a:r>
          </a:p>
          <a:p>
            <a:pPr algn="l" marL="669301" indent="-334650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Como analista de mercado tech, poder visualizar datos sobre tecnologías en tendencia en la plataforma.</a:t>
            </a:r>
          </a:p>
          <a:p>
            <a:pPr algn="l" marL="0" indent="0" lvl="0">
              <a:lnSpc>
                <a:spcPts val="30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007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5775" y="185738"/>
            <a:ext cx="17316450" cy="1171575"/>
            <a:chOff x="0" y="0"/>
            <a:chExt cx="4560711" cy="308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0711" cy="308563"/>
            </a:xfrm>
            <a:custGeom>
              <a:avLst/>
              <a:gdLst/>
              <a:ahLst/>
              <a:cxnLst/>
              <a:rect r="r" b="b" t="t" l="l"/>
              <a:pathLst>
                <a:path h="308563" w="4560711">
                  <a:moveTo>
                    <a:pt x="22801" y="0"/>
                  </a:moveTo>
                  <a:lnTo>
                    <a:pt x="4537910" y="0"/>
                  </a:lnTo>
                  <a:cubicBezTo>
                    <a:pt x="4550502" y="0"/>
                    <a:pt x="4560711" y="10208"/>
                    <a:pt x="4560711" y="22801"/>
                  </a:cubicBezTo>
                  <a:lnTo>
                    <a:pt x="4560711" y="285762"/>
                  </a:lnTo>
                  <a:cubicBezTo>
                    <a:pt x="4560711" y="298354"/>
                    <a:pt x="4550502" y="308563"/>
                    <a:pt x="4537910" y="308563"/>
                  </a:cubicBezTo>
                  <a:lnTo>
                    <a:pt x="22801" y="308563"/>
                  </a:lnTo>
                  <a:cubicBezTo>
                    <a:pt x="10208" y="308563"/>
                    <a:pt x="0" y="298354"/>
                    <a:pt x="0" y="285762"/>
                  </a:cubicBezTo>
                  <a:lnTo>
                    <a:pt x="0" y="22801"/>
                  </a:lnTo>
                  <a:cubicBezTo>
                    <a:pt x="0" y="10208"/>
                    <a:pt x="10208" y="0"/>
                    <a:pt x="22801" y="0"/>
                  </a:cubicBezTo>
                  <a:close/>
                </a:path>
              </a:pathLst>
            </a:custGeom>
            <a:solidFill>
              <a:srgbClr val="1519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4560711" cy="394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Requerimientos Funcionales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5775" y="1612873"/>
            <a:ext cx="17316450" cy="8332175"/>
            <a:chOff x="0" y="0"/>
            <a:chExt cx="4560711" cy="21944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60711" cy="2194482"/>
            </a:xfrm>
            <a:custGeom>
              <a:avLst/>
              <a:gdLst/>
              <a:ahLst/>
              <a:cxnLst/>
              <a:rect r="r" b="b" t="t" l="l"/>
              <a:pathLst>
                <a:path h="2194482" w="4560711">
                  <a:moveTo>
                    <a:pt x="22801" y="0"/>
                  </a:moveTo>
                  <a:lnTo>
                    <a:pt x="4537910" y="0"/>
                  </a:lnTo>
                  <a:cubicBezTo>
                    <a:pt x="4550502" y="0"/>
                    <a:pt x="4560711" y="10208"/>
                    <a:pt x="4560711" y="22801"/>
                  </a:cubicBezTo>
                  <a:lnTo>
                    <a:pt x="4560711" y="2171681"/>
                  </a:lnTo>
                  <a:cubicBezTo>
                    <a:pt x="4560711" y="2177728"/>
                    <a:pt x="4558309" y="2183528"/>
                    <a:pt x="4554033" y="2187804"/>
                  </a:cubicBezTo>
                  <a:cubicBezTo>
                    <a:pt x="4549757" y="2192080"/>
                    <a:pt x="4543957" y="2194482"/>
                    <a:pt x="4537910" y="2194482"/>
                  </a:cubicBezTo>
                  <a:lnTo>
                    <a:pt x="22801" y="2194482"/>
                  </a:lnTo>
                  <a:cubicBezTo>
                    <a:pt x="10208" y="2194482"/>
                    <a:pt x="0" y="2184274"/>
                    <a:pt x="0" y="2171681"/>
                  </a:cubicBezTo>
                  <a:lnTo>
                    <a:pt x="0" y="22801"/>
                  </a:lnTo>
                  <a:cubicBezTo>
                    <a:pt x="0" y="10208"/>
                    <a:pt x="10208" y="0"/>
                    <a:pt x="22801" y="0"/>
                  </a:cubicBezTo>
                  <a:close/>
                </a:path>
              </a:pathLst>
            </a:custGeom>
            <a:solidFill>
              <a:srgbClr val="0F0E0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560711" cy="2232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57250" y="1886587"/>
            <a:ext cx="16573500" cy="8400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🎯</a:t>
            </a:r>
            <a:r>
              <a:rPr lang="en-US" sz="3100" b="tru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Publicaciones y Colaboraciones:</a:t>
            </a:r>
          </a:p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✅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El sist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d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be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rm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ti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 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 usu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ar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os crear y compartir publicaciones de sus proyectos con imágenes, código embebido y descripciones.</a:t>
            </a:r>
          </a:p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✅ El sistema debe permitir a los usuarios enviar solicitudes de colaboración a otros programadores basadas en sus habilidades.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✅ El sistema debe ofrecer un sistema de comentarios y feedb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ck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e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n l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as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pu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bli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ac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 de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oy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ect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🔍</a:t>
            </a:r>
            <a:r>
              <a:rPr lang="en-US" b="true" sz="3100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3100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Bú</a:t>
            </a:r>
            <a:r>
              <a:rPr lang="en-US" b="true" sz="3100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squeda</a:t>
            </a:r>
            <a:r>
              <a:rPr lang="en-US" b="true" sz="3100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F</a:t>
            </a:r>
            <a:r>
              <a:rPr lang="en-US" b="true" sz="3100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</a:t>
            </a:r>
            <a:r>
              <a:rPr lang="en-US" b="true" sz="3100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ltrad</a:t>
            </a:r>
            <a:r>
              <a:rPr lang="en-US" b="true" sz="3100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de </a:t>
            </a:r>
            <a:r>
              <a:rPr lang="en-US" b="true" sz="3100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Tal</a:t>
            </a:r>
            <a:r>
              <a:rPr lang="en-US" b="true" sz="3100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</a:t>
            </a:r>
            <a:r>
              <a:rPr lang="en-US" b="true" sz="3100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nto:</a:t>
            </a:r>
          </a:p>
          <a:p>
            <a:pPr algn="l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✅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l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ema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d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eb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permi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bu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car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programadores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por te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logías, experie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cia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y rep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tación.</a:t>
            </a:r>
          </a:p>
          <a:p>
            <a:pPr algn="l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✅ El s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ist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 d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eb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 o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ce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recomen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daciones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tomát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icas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abor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adores s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egún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el s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ta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ck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su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ri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✅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El sistema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de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be inclui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 u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n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istem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 de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v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al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id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ac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ió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de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experiencia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ad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en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proy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ec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tos c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ol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ab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tivo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 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y f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ee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dba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rec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ib</a:t>
            </a: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ido.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0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007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5775" y="185738"/>
            <a:ext cx="17316450" cy="1171575"/>
            <a:chOff x="0" y="0"/>
            <a:chExt cx="4560711" cy="308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0711" cy="308563"/>
            </a:xfrm>
            <a:custGeom>
              <a:avLst/>
              <a:gdLst/>
              <a:ahLst/>
              <a:cxnLst/>
              <a:rect r="r" b="b" t="t" l="l"/>
              <a:pathLst>
                <a:path h="308563" w="4560711">
                  <a:moveTo>
                    <a:pt x="22801" y="0"/>
                  </a:moveTo>
                  <a:lnTo>
                    <a:pt x="4537910" y="0"/>
                  </a:lnTo>
                  <a:cubicBezTo>
                    <a:pt x="4550502" y="0"/>
                    <a:pt x="4560711" y="10208"/>
                    <a:pt x="4560711" y="22801"/>
                  </a:cubicBezTo>
                  <a:lnTo>
                    <a:pt x="4560711" y="285762"/>
                  </a:lnTo>
                  <a:cubicBezTo>
                    <a:pt x="4560711" y="298354"/>
                    <a:pt x="4550502" y="308563"/>
                    <a:pt x="4537910" y="308563"/>
                  </a:cubicBezTo>
                  <a:lnTo>
                    <a:pt x="22801" y="308563"/>
                  </a:lnTo>
                  <a:cubicBezTo>
                    <a:pt x="10208" y="308563"/>
                    <a:pt x="0" y="298354"/>
                    <a:pt x="0" y="285762"/>
                  </a:cubicBezTo>
                  <a:lnTo>
                    <a:pt x="0" y="22801"/>
                  </a:lnTo>
                  <a:cubicBezTo>
                    <a:pt x="0" y="10208"/>
                    <a:pt x="10208" y="0"/>
                    <a:pt x="22801" y="0"/>
                  </a:cubicBezTo>
                  <a:close/>
                </a:path>
              </a:pathLst>
            </a:custGeom>
            <a:solidFill>
              <a:srgbClr val="1519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4560711" cy="394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Requerimientos Funcionales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5775" y="1612873"/>
            <a:ext cx="17316450" cy="8332175"/>
            <a:chOff x="0" y="0"/>
            <a:chExt cx="4560711" cy="21944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60711" cy="2194482"/>
            </a:xfrm>
            <a:custGeom>
              <a:avLst/>
              <a:gdLst/>
              <a:ahLst/>
              <a:cxnLst/>
              <a:rect r="r" b="b" t="t" l="l"/>
              <a:pathLst>
                <a:path h="2194482" w="4560711">
                  <a:moveTo>
                    <a:pt x="22801" y="0"/>
                  </a:moveTo>
                  <a:lnTo>
                    <a:pt x="4537910" y="0"/>
                  </a:lnTo>
                  <a:cubicBezTo>
                    <a:pt x="4550502" y="0"/>
                    <a:pt x="4560711" y="10208"/>
                    <a:pt x="4560711" y="22801"/>
                  </a:cubicBezTo>
                  <a:lnTo>
                    <a:pt x="4560711" y="2171681"/>
                  </a:lnTo>
                  <a:cubicBezTo>
                    <a:pt x="4560711" y="2177728"/>
                    <a:pt x="4558309" y="2183528"/>
                    <a:pt x="4554033" y="2187804"/>
                  </a:cubicBezTo>
                  <a:cubicBezTo>
                    <a:pt x="4549757" y="2192080"/>
                    <a:pt x="4543957" y="2194482"/>
                    <a:pt x="4537910" y="2194482"/>
                  </a:cubicBezTo>
                  <a:lnTo>
                    <a:pt x="22801" y="2194482"/>
                  </a:lnTo>
                  <a:cubicBezTo>
                    <a:pt x="10208" y="2194482"/>
                    <a:pt x="0" y="2184274"/>
                    <a:pt x="0" y="2171681"/>
                  </a:cubicBezTo>
                  <a:lnTo>
                    <a:pt x="0" y="22801"/>
                  </a:lnTo>
                  <a:cubicBezTo>
                    <a:pt x="0" y="10208"/>
                    <a:pt x="10208" y="0"/>
                    <a:pt x="22801" y="0"/>
                  </a:cubicBezTo>
                  <a:close/>
                </a:path>
              </a:pathLst>
            </a:custGeom>
            <a:solidFill>
              <a:srgbClr val="0F0E0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560711" cy="2232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57250" y="1544635"/>
            <a:ext cx="16573500" cy="8400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</a:p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🏆</a:t>
            </a:r>
            <a:r>
              <a:rPr lang="en-US" b="true" sz="3100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Reputación y Validación Técnica: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✅ El sistema debe permitir otorgar validaciones de habilidades según la calidad de las contribuciones en proyectos.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✅ El sistema debe generar un historial de contribuciones verificadas en cada perfil.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✅ El sistema debe incluir un ranking de programadores, basado en experiencia real y colaboraciones exitosas.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💰</a:t>
            </a:r>
            <a:r>
              <a:rPr lang="en-US" b="true" sz="3100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Monetización y Freelancing: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✅ El sistema debe permitir colaboraciones gratuitas y pagadas, con un sistema de escrow (pago seguro).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✅ El sistema debe ofrecer planes premium para mayor visibilidad dentro de la plataforma.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✅ El sistema debe permitir a las empresas pagar por acceso a filtros avanzados y perfiles destacados.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0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solidFill>
          <a:srgbClr val="007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5775" y="185738"/>
            <a:ext cx="17316450" cy="1171575"/>
            <a:chOff x="0" y="0"/>
            <a:chExt cx="4560711" cy="308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0711" cy="308563"/>
            </a:xfrm>
            <a:custGeom>
              <a:avLst/>
              <a:gdLst/>
              <a:ahLst/>
              <a:cxnLst/>
              <a:rect r="r" b="b" t="t" l="l"/>
              <a:pathLst>
                <a:path h="308563" w="4560711">
                  <a:moveTo>
                    <a:pt x="22801" y="0"/>
                  </a:moveTo>
                  <a:lnTo>
                    <a:pt x="4537910" y="0"/>
                  </a:lnTo>
                  <a:cubicBezTo>
                    <a:pt x="4550502" y="0"/>
                    <a:pt x="4560711" y="10208"/>
                    <a:pt x="4560711" y="22801"/>
                  </a:cubicBezTo>
                  <a:lnTo>
                    <a:pt x="4560711" y="285762"/>
                  </a:lnTo>
                  <a:cubicBezTo>
                    <a:pt x="4560711" y="298354"/>
                    <a:pt x="4550502" y="308563"/>
                    <a:pt x="4537910" y="308563"/>
                  </a:cubicBezTo>
                  <a:lnTo>
                    <a:pt x="22801" y="308563"/>
                  </a:lnTo>
                  <a:cubicBezTo>
                    <a:pt x="10208" y="308563"/>
                    <a:pt x="0" y="298354"/>
                    <a:pt x="0" y="285762"/>
                  </a:cubicBezTo>
                  <a:lnTo>
                    <a:pt x="0" y="22801"/>
                  </a:lnTo>
                  <a:cubicBezTo>
                    <a:pt x="0" y="10208"/>
                    <a:pt x="10208" y="0"/>
                    <a:pt x="22801" y="0"/>
                  </a:cubicBezTo>
                  <a:close/>
                </a:path>
              </a:pathLst>
            </a:custGeom>
            <a:solidFill>
              <a:srgbClr val="1519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4560711" cy="394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Requerimientos No Funcionales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5775" y="1612873"/>
            <a:ext cx="17316450" cy="8332175"/>
            <a:chOff x="0" y="0"/>
            <a:chExt cx="4560711" cy="21944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60711" cy="2194482"/>
            </a:xfrm>
            <a:custGeom>
              <a:avLst/>
              <a:gdLst/>
              <a:ahLst/>
              <a:cxnLst/>
              <a:rect r="r" b="b" t="t" l="l"/>
              <a:pathLst>
                <a:path h="2194482" w="4560711">
                  <a:moveTo>
                    <a:pt x="22801" y="0"/>
                  </a:moveTo>
                  <a:lnTo>
                    <a:pt x="4537910" y="0"/>
                  </a:lnTo>
                  <a:cubicBezTo>
                    <a:pt x="4550502" y="0"/>
                    <a:pt x="4560711" y="10208"/>
                    <a:pt x="4560711" y="22801"/>
                  </a:cubicBezTo>
                  <a:lnTo>
                    <a:pt x="4560711" y="2171681"/>
                  </a:lnTo>
                  <a:cubicBezTo>
                    <a:pt x="4560711" y="2177728"/>
                    <a:pt x="4558309" y="2183528"/>
                    <a:pt x="4554033" y="2187804"/>
                  </a:cubicBezTo>
                  <a:cubicBezTo>
                    <a:pt x="4549757" y="2192080"/>
                    <a:pt x="4543957" y="2194482"/>
                    <a:pt x="4537910" y="2194482"/>
                  </a:cubicBezTo>
                  <a:lnTo>
                    <a:pt x="22801" y="2194482"/>
                  </a:lnTo>
                  <a:cubicBezTo>
                    <a:pt x="10208" y="2194482"/>
                    <a:pt x="0" y="2184274"/>
                    <a:pt x="0" y="2171681"/>
                  </a:cubicBezTo>
                  <a:lnTo>
                    <a:pt x="0" y="22801"/>
                  </a:lnTo>
                  <a:cubicBezTo>
                    <a:pt x="0" y="10208"/>
                    <a:pt x="10208" y="0"/>
                    <a:pt x="22801" y="0"/>
                  </a:cubicBezTo>
                  <a:close/>
                </a:path>
              </a:pathLst>
            </a:custGeom>
            <a:solidFill>
              <a:srgbClr val="0F0E0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560711" cy="2232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85800" y="2174239"/>
            <a:ext cx="16573500" cy="8112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🔐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dad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aci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d: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✅ El sistema debe prot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 l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nform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aci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ó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n de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los usu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os con c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fra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 en b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es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tos.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✅ L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p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ataform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 d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eb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cump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ir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con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eg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la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ciones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 pr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ivacidad 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co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mo GDPR (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 en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l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fu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uro s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exp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de g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lobalm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✅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Debe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ex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ist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autent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ción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gura, permitiendo login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con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Gi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Hu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, Google y 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co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rr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e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lect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ón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ic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⚡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Ren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imi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 Es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il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idad: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✅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La p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afor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ma debe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se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 r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ápid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, co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t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empos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ca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rga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ores 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2 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egun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do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en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cada acción.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✅ D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esta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d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ñad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pa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ra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or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 m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es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u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rio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curr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es, us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ndo te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cn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ologías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escalables como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F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re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base o servidor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 en 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la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ube.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✅ El sistema debe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er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esponsivo,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ndo en disp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sit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 móvil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es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y esc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or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in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p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roblem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3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0075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5775" y="185738"/>
            <a:ext cx="17316450" cy="1171575"/>
            <a:chOff x="0" y="0"/>
            <a:chExt cx="4560711" cy="308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0711" cy="308563"/>
            </a:xfrm>
            <a:custGeom>
              <a:avLst/>
              <a:gdLst/>
              <a:ahLst/>
              <a:cxnLst/>
              <a:rect r="r" b="b" t="t" l="l"/>
              <a:pathLst>
                <a:path h="308563" w="4560711">
                  <a:moveTo>
                    <a:pt x="22801" y="0"/>
                  </a:moveTo>
                  <a:lnTo>
                    <a:pt x="4537910" y="0"/>
                  </a:lnTo>
                  <a:cubicBezTo>
                    <a:pt x="4550502" y="0"/>
                    <a:pt x="4560711" y="10208"/>
                    <a:pt x="4560711" y="22801"/>
                  </a:cubicBezTo>
                  <a:lnTo>
                    <a:pt x="4560711" y="285762"/>
                  </a:lnTo>
                  <a:cubicBezTo>
                    <a:pt x="4560711" y="298354"/>
                    <a:pt x="4550502" y="308563"/>
                    <a:pt x="4537910" y="308563"/>
                  </a:cubicBezTo>
                  <a:lnTo>
                    <a:pt x="22801" y="308563"/>
                  </a:lnTo>
                  <a:cubicBezTo>
                    <a:pt x="10208" y="308563"/>
                    <a:pt x="0" y="298354"/>
                    <a:pt x="0" y="285762"/>
                  </a:cubicBezTo>
                  <a:lnTo>
                    <a:pt x="0" y="22801"/>
                  </a:lnTo>
                  <a:cubicBezTo>
                    <a:pt x="0" y="10208"/>
                    <a:pt x="10208" y="0"/>
                    <a:pt x="22801" y="0"/>
                  </a:cubicBezTo>
                  <a:close/>
                </a:path>
              </a:pathLst>
            </a:custGeom>
            <a:solidFill>
              <a:srgbClr val="1519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4560711" cy="394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Requerimientos No Funcionales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5775" y="1612873"/>
            <a:ext cx="17316450" cy="8332175"/>
            <a:chOff x="0" y="0"/>
            <a:chExt cx="4560711" cy="21944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60711" cy="2194482"/>
            </a:xfrm>
            <a:custGeom>
              <a:avLst/>
              <a:gdLst/>
              <a:ahLst/>
              <a:cxnLst/>
              <a:rect r="r" b="b" t="t" l="l"/>
              <a:pathLst>
                <a:path h="2194482" w="4560711">
                  <a:moveTo>
                    <a:pt x="22801" y="0"/>
                  </a:moveTo>
                  <a:lnTo>
                    <a:pt x="4537910" y="0"/>
                  </a:lnTo>
                  <a:cubicBezTo>
                    <a:pt x="4550502" y="0"/>
                    <a:pt x="4560711" y="10208"/>
                    <a:pt x="4560711" y="22801"/>
                  </a:cubicBezTo>
                  <a:lnTo>
                    <a:pt x="4560711" y="2171681"/>
                  </a:lnTo>
                  <a:cubicBezTo>
                    <a:pt x="4560711" y="2177728"/>
                    <a:pt x="4558309" y="2183528"/>
                    <a:pt x="4554033" y="2187804"/>
                  </a:cubicBezTo>
                  <a:cubicBezTo>
                    <a:pt x="4549757" y="2192080"/>
                    <a:pt x="4543957" y="2194482"/>
                    <a:pt x="4537910" y="2194482"/>
                  </a:cubicBezTo>
                  <a:lnTo>
                    <a:pt x="22801" y="2194482"/>
                  </a:lnTo>
                  <a:cubicBezTo>
                    <a:pt x="10208" y="2194482"/>
                    <a:pt x="0" y="2184274"/>
                    <a:pt x="0" y="2171681"/>
                  </a:cubicBezTo>
                  <a:lnTo>
                    <a:pt x="0" y="22801"/>
                  </a:lnTo>
                  <a:cubicBezTo>
                    <a:pt x="0" y="10208"/>
                    <a:pt x="10208" y="0"/>
                    <a:pt x="22801" y="0"/>
                  </a:cubicBezTo>
                  <a:close/>
                </a:path>
              </a:pathLst>
            </a:custGeom>
            <a:solidFill>
              <a:srgbClr val="0F0E0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560711" cy="2232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57250" y="2697160"/>
            <a:ext cx="16573500" cy="4153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🎨 Us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bili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Experie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ia de 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ua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(</a:t>
            </a:r>
            <a:r>
              <a:rPr lang="en-US" b="true" sz="3099" strike="noStrike" u="none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UX/UI</a:t>
            </a:r>
            <a:r>
              <a:rPr lang="en-US" b="true" sz="3099">
                <a:solidFill>
                  <a:srgbClr val="F8F6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):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✅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La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te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rf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debe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er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tuit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 y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fác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il de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usa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, c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nav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ción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la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pciones 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ccesibles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✅ El sistema debe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incluir modo oscuro y 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per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sonal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zac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ón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de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er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faz.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✅ D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be h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ber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un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ción de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acces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ibilidad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par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pe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con disc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cid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ad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vi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ual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(modo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alto cont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aste y 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le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ctor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de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 pan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lla 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omp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99" strike="noStrike" u="none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tible)</a:t>
            </a:r>
            <a:r>
              <a:rPr lang="en-US" sz="3099">
                <a:solidFill>
                  <a:srgbClr val="F8F6F7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638" r="0" b="-756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626102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559302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47471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6772825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06027" y="660019"/>
            <a:ext cx="6409146" cy="79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4"/>
              </a:lnSpc>
            </a:pPr>
            <a:r>
              <a:rPr lang="en-US" sz="5600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REFERENCIAS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9416472"/>
            <a:ext cx="18288000" cy="870528"/>
          </a:xfrm>
          <a:custGeom>
            <a:avLst/>
            <a:gdLst/>
            <a:ahLst/>
            <a:cxnLst/>
            <a:rect r="r" b="b" t="t" l="l"/>
            <a:pathLst>
              <a:path h="870528" w="18288000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000794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6650" y="2335089"/>
            <a:ext cx="18171350" cy="4563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15193E"/>
                </a:solidFill>
                <a:latin typeface="Open Sans"/>
                <a:ea typeface="Open Sans"/>
                <a:cs typeface="Open Sans"/>
                <a:sym typeface="Open Sans"/>
              </a:rPr>
              <a:t>Hernández, D. (2023, 9 de agosto). Recién egresados se enfrentan al desempleo, salarios bajos y poca oferta laboral en sus áreas. El Sol de Puebla. </a:t>
            </a:r>
            <a:r>
              <a:rPr lang="en-US" sz="2599" u="sng">
                <a:solidFill>
                  <a:srgbClr val="15193E"/>
                </a:solidFill>
                <a:latin typeface="Open Sans"/>
                <a:ea typeface="Open Sans"/>
                <a:cs typeface="Open Sans"/>
                <a:sym typeface="Open Sans"/>
                <a:hlinkClick r:id="rId7" tooltip="https://oem.com.mx/elsoldepuebla/local/recien-egresados-se-enfrentan-al-desempleo-salarios-bajos-y-poca-oferta-laboral-en-sus-areas-19594319"/>
              </a:rPr>
              <a:t>https://oem.com.mx/elsoldepuebla/local/recien-egresados-se-enfrentan-al-desempleo-salarios-bajos-y-poca-oferta-laboral-en-sus-areas-19594319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15193E"/>
                </a:solidFill>
                <a:latin typeface="Open Sans"/>
                <a:ea typeface="Open Sans"/>
                <a:cs typeface="Open Sans"/>
                <a:sym typeface="Open Sans"/>
              </a:rPr>
              <a:t>González, I. E. (2018). La realidad de los egresados de ingeniería en sistemas de la información y computación y su inserción laboral [Tesis de grado]. Universidad Empresarial Siglo 21.</a:t>
            </a:r>
            <a:r>
              <a:rPr lang="en-US" sz="2599" u="sng">
                <a:solidFill>
                  <a:srgbClr val="15193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u="sng">
                <a:solidFill>
                  <a:srgbClr val="15193E"/>
                </a:solidFill>
                <a:latin typeface="Open Sans"/>
                <a:ea typeface="Open Sans"/>
                <a:cs typeface="Open Sans"/>
                <a:sym typeface="Open Sans"/>
                <a:hlinkClick r:id="rId8" tooltip="https://repositorio.21.edu.ar/bitstream/handle/ues21/16434/GONZALEZ%20ISMAEL%20EZEQUIEL.pdf?sequence=1&amp;isAllowed=y"/>
              </a:rPr>
              <a:t>https://repositorio.21.edu.ar/bitstream/handle/ues21/16434/GONZALEZ%20ISMAEL%20EZEQUIEL.pdf?sequence=1&amp;isAllowed=y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u="sng">
                <a:solidFill>
                  <a:srgbClr val="15193E"/>
                </a:solidFill>
                <a:latin typeface="Open Sans"/>
                <a:ea typeface="Open Sans"/>
                <a:cs typeface="Open Sans"/>
                <a:sym typeface="Open Sans"/>
              </a:rPr>
              <a:t>López Ramírez, V. M., Sánchez Nájera, S. A., &amp; González Olmos, C. (2021). Dificultad de empleo a jóvenes egresados sin experiencia. Revista Electrónica de Humanidades, 25, 1-9. </a:t>
            </a:r>
            <a:r>
              <a:rPr lang="en-US" sz="2599" u="sng">
                <a:solidFill>
                  <a:srgbClr val="15193E"/>
                </a:solidFill>
                <a:latin typeface="Open Sans"/>
                <a:ea typeface="Open Sans"/>
                <a:cs typeface="Open Sans"/>
                <a:sym typeface="Open Sans"/>
                <a:hlinkClick r:id="rId9" tooltip="https://revistaelectronica-ipn.org/ResourcesFiles/Contenido/26/HUMANIDADES_26_001009.pdf"/>
              </a:rPr>
              <a:t>https://revistaelectronica-ipn.org/ResourcesFiles/Contenido/26/HUMANIDADES_26_001009.pdf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27801" y="-394107"/>
            <a:ext cx="7874690" cy="10681107"/>
          </a:xfrm>
          <a:custGeom>
            <a:avLst/>
            <a:gdLst/>
            <a:ahLst/>
            <a:cxnLst/>
            <a:rect r="r" b="b" t="t" l="l"/>
            <a:pathLst>
              <a:path h="10681107" w="7874690">
                <a:moveTo>
                  <a:pt x="0" y="0"/>
                </a:moveTo>
                <a:lnTo>
                  <a:pt x="7874690" y="0"/>
                </a:lnTo>
                <a:lnTo>
                  <a:pt x="7874690" y="10681107"/>
                </a:lnTo>
                <a:lnTo>
                  <a:pt x="0" y="10681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563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18786" y="3334563"/>
            <a:ext cx="4669214" cy="2877934"/>
          </a:xfrm>
          <a:custGeom>
            <a:avLst/>
            <a:gdLst/>
            <a:ahLst/>
            <a:cxnLst/>
            <a:rect r="r" b="b" t="t" l="l"/>
            <a:pathLst>
              <a:path h="2877934" w="4669214">
                <a:moveTo>
                  <a:pt x="0" y="0"/>
                </a:moveTo>
                <a:lnTo>
                  <a:pt x="4669214" y="0"/>
                </a:lnTo>
                <a:lnTo>
                  <a:pt x="4669214" y="2877934"/>
                </a:lnTo>
                <a:lnTo>
                  <a:pt x="0" y="2877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47009" y="7407658"/>
            <a:ext cx="1850642" cy="1850642"/>
          </a:xfrm>
          <a:custGeom>
            <a:avLst/>
            <a:gdLst/>
            <a:ahLst/>
            <a:cxnLst/>
            <a:rect r="r" b="b" t="t" l="l"/>
            <a:pathLst>
              <a:path h="1850642" w="1850642">
                <a:moveTo>
                  <a:pt x="0" y="0"/>
                </a:moveTo>
                <a:lnTo>
                  <a:pt x="1850642" y="0"/>
                </a:lnTo>
                <a:lnTo>
                  <a:pt x="1850642" y="1850642"/>
                </a:lnTo>
                <a:lnTo>
                  <a:pt x="0" y="1850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3311" y="3263367"/>
            <a:ext cx="12932804" cy="659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7"/>
              </a:lnSpc>
            </a:pPr>
            <a:r>
              <a:rPr lang="en-US" sz="32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1. </a:t>
            </a:r>
            <a:r>
              <a:rPr lang="en-US" sz="32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Perfil Profesional con Portafolio</a:t>
            </a:r>
            <a:r>
              <a:rPr lang="en-US" sz="32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de Colaboraciones</a:t>
            </a:r>
          </a:p>
          <a:p>
            <a:pPr algn="just">
              <a:lnSpc>
                <a:spcPts val="4487"/>
              </a:lnSpc>
            </a:pPr>
            <a:r>
              <a:rPr lang="en-US" sz="32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    </a:t>
            </a:r>
            <a:r>
              <a:rPr lang="en-US" sz="32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No solo es un simple CV:</a:t>
            </a:r>
          </a:p>
          <a:p>
            <a:pPr algn="just" marL="712464" indent="-356232" lvl="1">
              <a:lnSpc>
                <a:spcPts val="4487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Lo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 desarrolladores muestran sus habilidades en pruebas reales.</a:t>
            </a:r>
          </a:p>
          <a:p>
            <a:pPr algn="just" marL="712464" indent="-356232" lvl="1">
              <a:lnSpc>
                <a:spcPts val="4487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Cada usuario tiene un historial de c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ntr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bu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ci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ones.</a:t>
            </a:r>
          </a:p>
          <a:p>
            <a:pPr algn="just">
              <a:lnSpc>
                <a:spcPts val="4487"/>
              </a:lnSpc>
            </a:pPr>
          </a:p>
          <a:p>
            <a:pPr algn="just">
              <a:lnSpc>
                <a:spcPts val="4487"/>
              </a:lnSpc>
            </a:pP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2. </a:t>
            </a:r>
            <a:r>
              <a:rPr lang="en-US" sz="32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Verificación Automática de Skills:</a:t>
            </a:r>
          </a:p>
          <a:p>
            <a:pPr algn="just" marL="712464" indent="-356232" lvl="1">
              <a:lnSpc>
                <a:spcPts val="4487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Con base en las colaboraciones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el sistema verifica automáticamente las empleadas en el proyecto.</a:t>
            </a:r>
          </a:p>
          <a:p>
            <a:pPr algn="just" marL="712464" indent="-356232" lvl="1">
              <a:lnSpc>
                <a:spcPts val="4487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El sistema otorga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"Insignias de Especialista" conforme las contribuciones realizadas.</a:t>
            </a:r>
          </a:p>
          <a:p>
            <a:pPr algn="just">
              <a:lnSpc>
                <a:spcPts val="285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708544" y="7185695"/>
            <a:ext cx="2090317" cy="2642930"/>
          </a:xfrm>
          <a:custGeom>
            <a:avLst/>
            <a:gdLst/>
            <a:ahLst/>
            <a:cxnLst/>
            <a:rect r="r" b="b" t="t" l="l"/>
            <a:pathLst>
              <a:path h="2642930" w="2090317">
                <a:moveTo>
                  <a:pt x="0" y="0"/>
                </a:moveTo>
                <a:lnTo>
                  <a:pt x="2090317" y="0"/>
                </a:lnTo>
                <a:lnTo>
                  <a:pt x="2090317" y="2642930"/>
                </a:lnTo>
                <a:lnTo>
                  <a:pt x="0" y="26429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238" y="147968"/>
            <a:ext cx="17840563" cy="913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Red Social de Desarrolladores con Colaboraciones Técnicas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0973" y="1387020"/>
            <a:ext cx="16860596" cy="194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5193E"/>
                </a:solidFill>
                <a:latin typeface="Balsamiq Sans"/>
                <a:ea typeface="Balsamiq Sans"/>
                <a:cs typeface="Balsamiq Sans"/>
                <a:sym typeface="Balsamiq Sans"/>
              </a:rPr>
              <a:t>Esta plataforma no solo será un perfil profesional como opciones alternas, sino un espacio dinámico para colaboración entre desarrolladores, donde puedan encontrar ayuda en proyectos y mejorar su reputación técnica.</a:t>
            </a:r>
          </a:p>
          <a:p>
            <a:pPr algn="ctr">
              <a:lnSpc>
                <a:spcPts val="266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21499" y="-394107"/>
            <a:ext cx="7668455" cy="10401374"/>
          </a:xfrm>
          <a:custGeom>
            <a:avLst/>
            <a:gdLst/>
            <a:ahLst/>
            <a:cxnLst/>
            <a:rect r="r" b="b" t="t" l="l"/>
            <a:pathLst>
              <a:path h="10401374" w="7668455">
                <a:moveTo>
                  <a:pt x="0" y="0"/>
                </a:moveTo>
                <a:lnTo>
                  <a:pt x="7668455" y="0"/>
                </a:lnTo>
                <a:lnTo>
                  <a:pt x="7668455" y="10401374"/>
                </a:lnTo>
                <a:lnTo>
                  <a:pt x="0" y="1040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563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9477" y="144144"/>
            <a:ext cx="14109793" cy="1014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9"/>
              </a:lnSpc>
            </a:pPr>
            <a:r>
              <a:rPr lang="en-US" sz="3899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3.</a:t>
            </a:r>
            <a:r>
              <a:rPr lang="en-US" sz="38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899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Colaboracione</a:t>
            </a:r>
            <a:r>
              <a:rPr lang="en-US" sz="3899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 Técnicas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    </a:t>
            </a:r>
            <a:r>
              <a:rPr lang="en-US" sz="3399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Búsqueda de Especialistas en Base a Proyectos:</a:t>
            </a:r>
          </a:p>
          <a:p>
            <a:pPr algn="just" marL="734053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F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iltrar expertos en áreas específicas.</a:t>
            </a:r>
          </a:p>
          <a:p>
            <a:pPr algn="just" marL="734053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R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eputación basada en colaboraciones previas en la plataforma.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   </a:t>
            </a:r>
            <a:r>
              <a:rPr lang="en-US" sz="3399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Solicitar</a:t>
            </a:r>
            <a:r>
              <a:rPr lang="en-US" sz="3399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ayuda en proyectos</a:t>
            </a:r>
          </a:p>
          <a:p>
            <a:pPr algn="just" marL="734053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Enviar solicitudes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d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colabo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ración 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a us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u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ar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i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os 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c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on habilid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ade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s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específ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i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ca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s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  <a:p>
            <a:pPr algn="just" marL="734053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El experto recibe la notificación y puede aceptar la colaboración.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   </a:t>
            </a:r>
            <a:r>
              <a:rPr lang="en-US" sz="3399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Sistema de Feedback y Valoración de Colaboraciones</a:t>
            </a:r>
          </a:p>
          <a:p>
            <a:pPr algn="just" marL="734053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Tras finalizar la </a:t>
            </a: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colaboración, el dueño del proyecto califica la ayuda recibida.</a:t>
            </a:r>
          </a:p>
          <a:p>
            <a:pPr algn="just" marL="734053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Los desarrolladores ganan puntos de reputación que reflejan su experiencia real.</a:t>
            </a:r>
          </a:p>
          <a:p>
            <a:pPr algn="just" marL="734053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En su perfil aparecerán los "proyectos en los que ha colaborado", mejorando su credibilidad.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774050" y="622969"/>
            <a:ext cx="2799391" cy="2239512"/>
          </a:xfrm>
          <a:custGeom>
            <a:avLst/>
            <a:gdLst/>
            <a:ahLst/>
            <a:cxnLst/>
            <a:rect r="r" b="b" t="t" l="l"/>
            <a:pathLst>
              <a:path h="2239512" w="2799391">
                <a:moveTo>
                  <a:pt x="0" y="0"/>
                </a:moveTo>
                <a:lnTo>
                  <a:pt x="2799391" y="0"/>
                </a:lnTo>
                <a:lnTo>
                  <a:pt x="2799391" y="2239513"/>
                </a:lnTo>
                <a:lnTo>
                  <a:pt x="0" y="2239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74050" y="6596401"/>
            <a:ext cx="2485250" cy="2871613"/>
          </a:xfrm>
          <a:custGeom>
            <a:avLst/>
            <a:gdLst/>
            <a:ahLst/>
            <a:cxnLst/>
            <a:rect r="r" b="b" t="t" l="l"/>
            <a:pathLst>
              <a:path h="2871613" w="2485250">
                <a:moveTo>
                  <a:pt x="0" y="0"/>
                </a:moveTo>
                <a:lnTo>
                  <a:pt x="2485250" y="0"/>
                </a:lnTo>
                <a:lnTo>
                  <a:pt x="2485250" y="2871613"/>
                </a:lnTo>
                <a:lnTo>
                  <a:pt x="0" y="2871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24648" y="217238"/>
            <a:ext cx="1605372" cy="811462"/>
          </a:xfrm>
          <a:custGeom>
            <a:avLst/>
            <a:gdLst/>
            <a:ahLst/>
            <a:cxnLst/>
            <a:rect r="r" b="b" t="t" l="l"/>
            <a:pathLst>
              <a:path h="811462" w="1605372">
                <a:moveTo>
                  <a:pt x="0" y="0"/>
                </a:moveTo>
                <a:lnTo>
                  <a:pt x="1605372" y="0"/>
                </a:lnTo>
                <a:lnTo>
                  <a:pt x="1605372" y="811462"/>
                </a:lnTo>
                <a:lnTo>
                  <a:pt x="0" y="8114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17431" y="3760271"/>
            <a:ext cx="2856009" cy="1938341"/>
          </a:xfrm>
          <a:custGeom>
            <a:avLst/>
            <a:gdLst/>
            <a:ahLst/>
            <a:cxnLst/>
            <a:rect r="r" b="b" t="t" l="l"/>
            <a:pathLst>
              <a:path h="1938341" w="2856009">
                <a:moveTo>
                  <a:pt x="0" y="0"/>
                </a:moveTo>
                <a:lnTo>
                  <a:pt x="2856010" y="0"/>
                </a:lnTo>
                <a:lnTo>
                  <a:pt x="2856010" y="1938341"/>
                </a:lnTo>
                <a:lnTo>
                  <a:pt x="0" y="1938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21499" y="-394107"/>
            <a:ext cx="7668455" cy="10401374"/>
          </a:xfrm>
          <a:custGeom>
            <a:avLst/>
            <a:gdLst/>
            <a:ahLst/>
            <a:cxnLst/>
            <a:rect r="r" b="b" t="t" l="l"/>
            <a:pathLst>
              <a:path h="10401374" w="7668455">
                <a:moveTo>
                  <a:pt x="0" y="0"/>
                </a:moveTo>
                <a:lnTo>
                  <a:pt x="7668455" y="0"/>
                </a:lnTo>
                <a:lnTo>
                  <a:pt x="7668455" y="10401374"/>
                </a:lnTo>
                <a:lnTo>
                  <a:pt x="0" y="1040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563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2275" y="408500"/>
            <a:ext cx="13890399" cy="125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41"/>
              </a:lnSpc>
            </a:pPr>
            <a:r>
              <a:rPr lang="en-US" sz="36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4. </a:t>
            </a:r>
            <a:r>
              <a:rPr lang="en-US" sz="3699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Mat</a:t>
            </a:r>
            <a:r>
              <a:rPr lang="en-US" sz="3699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ch Inteligente para Crear Equipos de Desarrollo</a:t>
            </a:r>
          </a:p>
          <a:p>
            <a:pPr algn="just">
              <a:lnSpc>
                <a:spcPts val="3486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652448" y="1365342"/>
            <a:ext cx="7300452" cy="4114800"/>
          </a:xfrm>
          <a:custGeom>
            <a:avLst/>
            <a:gdLst/>
            <a:ahLst/>
            <a:cxnLst/>
            <a:rect r="r" b="b" t="t" l="l"/>
            <a:pathLst>
              <a:path h="4114800" w="7300452">
                <a:moveTo>
                  <a:pt x="0" y="0"/>
                </a:moveTo>
                <a:lnTo>
                  <a:pt x="7300452" y="0"/>
                </a:lnTo>
                <a:lnTo>
                  <a:pt x="73004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2914" y="1146267"/>
            <a:ext cx="9063735" cy="7517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41"/>
              </a:lnSpc>
            </a:pPr>
          </a:p>
          <a:p>
            <a:pPr algn="just" marL="712464" indent="-356232" lvl="1">
              <a:lnSpc>
                <a:spcPts val="5477"/>
              </a:lnSpc>
              <a:buFont typeface="Arial"/>
              <a:buChar char="•"/>
            </a:pPr>
            <a:r>
              <a:rPr lang="en-US" sz="32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Para los desarroladores con proyectos y sin equipos</a:t>
            </a:r>
            <a:r>
              <a:rPr lang="en-US" sz="32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la plataforma p</a:t>
            </a:r>
            <a:r>
              <a:rPr lang="en-US" sz="32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uede sugiere a</a:t>
            </a:r>
            <a:r>
              <a:rPr lang="en-US" sz="32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desarrollador</a:t>
            </a:r>
            <a:r>
              <a:rPr lang="en-US" sz="32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es</a:t>
            </a:r>
            <a:r>
              <a:rPr lang="en-US" sz="32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co</a:t>
            </a:r>
            <a:r>
              <a:rPr lang="en-US" sz="32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n </a:t>
            </a:r>
            <a:r>
              <a:rPr lang="en-US" sz="32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sk</a:t>
            </a:r>
            <a:r>
              <a:rPr lang="en-US" sz="32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ill</a:t>
            </a:r>
            <a:r>
              <a:rPr lang="en-US" sz="32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s </a:t>
            </a:r>
            <a:r>
              <a:rPr lang="en-US" sz="32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c</a:t>
            </a:r>
            <a:r>
              <a:rPr lang="en-US" sz="32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omplementarias.</a:t>
            </a:r>
          </a:p>
          <a:p>
            <a:pPr algn="just">
              <a:lnSpc>
                <a:spcPts val="5477"/>
              </a:lnSpc>
            </a:pPr>
            <a:r>
              <a:rPr lang="en-US" sz="32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    </a:t>
            </a:r>
            <a:r>
              <a:rPr lang="en-US" sz="3299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Búsqueda por Tecnologías y Experiencia</a:t>
            </a:r>
          </a:p>
          <a:p>
            <a:pPr algn="just">
              <a:lnSpc>
                <a:spcPts val="5477"/>
              </a:lnSpc>
            </a:pPr>
            <a:r>
              <a:rPr lang="en-US" sz="32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   </a:t>
            </a:r>
            <a:r>
              <a:rPr lang="en-US" sz="32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Colaboradores con filtros avanzados:</a:t>
            </a:r>
          </a:p>
          <a:p>
            <a:pPr algn="just" marL="712464" indent="-356232" lvl="1">
              <a:lnSpc>
                <a:spcPts val="5477"/>
              </a:lnSpc>
              <a:buFont typeface="Arial"/>
              <a:buChar char="•"/>
            </a:pPr>
            <a:r>
              <a:rPr lang="en-US" sz="32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Lenguajes de programación.</a:t>
            </a:r>
          </a:p>
          <a:p>
            <a:pPr algn="just" marL="712464" indent="-356232" lvl="1">
              <a:lnSpc>
                <a:spcPts val="5477"/>
              </a:lnSpc>
              <a:buFont typeface="Arial"/>
              <a:buChar char="•"/>
            </a:pPr>
            <a:r>
              <a:rPr lang="en-US" sz="32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Experiencia en frameworks.</a:t>
            </a:r>
          </a:p>
          <a:p>
            <a:pPr algn="just" marL="712464" indent="-356232" lvl="1">
              <a:lnSpc>
                <a:spcPts val="5477"/>
              </a:lnSpc>
              <a:buFont typeface="Arial"/>
              <a:buChar char="•"/>
            </a:pPr>
            <a:r>
              <a:rPr lang="en-US" sz="32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Tipo de colaboración.</a:t>
            </a:r>
          </a:p>
          <a:p>
            <a:pPr algn="just">
              <a:lnSpc>
                <a:spcPts val="348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357474" y="6282500"/>
            <a:ext cx="2246928" cy="2162802"/>
          </a:xfrm>
          <a:custGeom>
            <a:avLst/>
            <a:gdLst/>
            <a:ahLst/>
            <a:cxnLst/>
            <a:rect r="r" b="b" t="t" l="l"/>
            <a:pathLst>
              <a:path h="2162802" w="2246928">
                <a:moveTo>
                  <a:pt x="0" y="0"/>
                </a:moveTo>
                <a:lnTo>
                  <a:pt x="2246928" y="0"/>
                </a:lnTo>
                <a:lnTo>
                  <a:pt x="2246928" y="2162802"/>
                </a:lnTo>
                <a:lnTo>
                  <a:pt x="0" y="21628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68149" y="5996725"/>
            <a:ext cx="7069051" cy="3757162"/>
          </a:xfrm>
          <a:custGeom>
            <a:avLst/>
            <a:gdLst/>
            <a:ahLst/>
            <a:cxnLst/>
            <a:rect r="r" b="b" t="t" l="l"/>
            <a:pathLst>
              <a:path h="3757162" w="7069051">
                <a:moveTo>
                  <a:pt x="0" y="0"/>
                </a:moveTo>
                <a:lnTo>
                  <a:pt x="7069050" y="0"/>
                </a:lnTo>
                <a:lnTo>
                  <a:pt x="7069050" y="3757162"/>
                </a:lnTo>
                <a:lnTo>
                  <a:pt x="0" y="37571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2889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21499" y="-394107"/>
            <a:ext cx="7668455" cy="10401374"/>
          </a:xfrm>
          <a:custGeom>
            <a:avLst/>
            <a:gdLst/>
            <a:ahLst/>
            <a:cxnLst/>
            <a:rect r="r" b="b" t="t" l="l"/>
            <a:pathLst>
              <a:path h="10401374" w="7668455">
                <a:moveTo>
                  <a:pt x="0" y="0"/>
                </a:moveTo>
                <a:lnTo>
                  <a:pt x="7668455" y="0"/>
                </a:lnTo>
                <a:lnTo>
                  <a:pt x="7668455" y="10401374"/>
                </a:lnTo>
                <a:lnTo>
                  <a:pt x="0" y="1040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563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3521" y="720612"/>
            <a:ext cx="13792891" cy="9057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5. </a:t>
            </a:r>
            <a:r>
              <a:rPr lang="en-US" sz="36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Gamifi</a:t>
            </a:r>
            <a:r>
              <a:rPr lang="en-US" sz="36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cación y Recompensas por Colaborar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  </a:t>
            </a:r>
            <a:r>
              <a:rPr lang="en-US" sz="36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Sistema de Niveles y Logros</a:t>
            </a:r>
          </a:p>
          <a:p>
            <a:pPr algn="l" marL="798821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Desarroll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ad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XP y medal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la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 p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or 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ayud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 en proyectos reales.</a:t>
            </a:r>
          </a:p>
          <a:p>
            <a:pPr algn="l" marL="798821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 pueden desbloquear rangos conforme su participación.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   </a:t>
            </a:r>
            <a:r>
              <a:rPr lang="en-US" sz="36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Historial de Contribuciones como Portafolio</a:t>
            </a:r>
          </a:p>
          <a:p>
            <a:pPr algn="l" marL="798821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"Sé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usar Django"</a:t>
            </a:r>
          </a:p>
          <a:p>
            <a:pPr algn="l" marL="798821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ostrar su historial con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"5 p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y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ec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 en 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los 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que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en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tó Dj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</a:t>
            </a: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ngo".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   </a:t>
            </a:r>
            <a:r>
              <a:rPr lang="en-US" sz="36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Ranking de Expertos</a:t>
            </a:r>
          </a:p>
          <a:p>
            <a:pPr algn="l" marL="798821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Incentiva la participación y genera reputación profesional.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852289" y="3542668"/>
            <a:ext cx="3772210" cy="3201663"/>
          </a:xfrm>
          <a:custGeom>
            <a:avLst/>
            <a:gdLst/>
            <a:ahLst/>
            <a:cxnLst/>
            <a:rect r="r" b="b" t="t" l="l"/>
            <a:pathLst>
              <a:path h="3201663" w="3772210">
                <a:moveTo>
                  <a:pt x="0" y="0"/>
                </a:moveTo>
                <a:lnTo>
                  <a:pt x="3772210" y="0"/>
                </a:lnTo>
                <a:lnTo>
                  <a:pt x="3772210" y="3201664"/>
                </a:lnTo>
                <a:lnTo>
                  <a:pt x="0" y="3201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2936468" y="7258008"/>
            <a:ext cx="3688030" cy="2749259"/>
          </a:xfrm>
          <a:custGeom>
            <a:avLst/>
            <a:gdLst/>
            <a:ahLst/>
            <a:cxnLst/>
            <a:rect r="r" b="b" t="t" l="l"/>
            <a:pathLst>
              <a:path h="2749259" w="3688030">
                <a:moveTo>
                  <a:pt x="3688031" y="0"/>
                </a:moveTo>
                <a:lnTo>
                  <a:pt x="0" y="0"/>
                </a:lnTo>
                <a:lnTo>
                  <a:pt x="0" y="2749259"/>
                </a:lnTo>
                <a:lnTo>
                  <a:pt x="3688031" y="2749259"/>
                </a:lnTo>
                <a:lnTo>
                  <a:pt x="368803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21499" y="-394107"/>
            <a:ext cx="7668455" cy="10401374"/>
          </a:xfrm>
          <a:custGeom>
            <a:avLst/>
            <a:gdLst/>
            <a:ahLst/>
            <a:cxnLst/>
            <a:rect r="r" b="b" t="t" l="l"/>
            <a:pathLst>
              <a:path h="10401374" w="7668455">
                <a:moveTo>
                  <a:pt x="0" y="0"/>
                </a:moveTo>
                <a:lnTo>
                  <a:pt x="7668455" y="0"/>
                </a:lnTo>
                <a:lnTo>
                  <a:pt x="7668455" y="10401374"/>
                </a:lnTo>
                <a:lnTo>
                  <a:pt x="0" y="1040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563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3171" y="774075"/>
            <a:ext cx="12842184" cy="403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1"/>
              </a:lnSpc>
            </a:pPr>
            <a:r>
              <a:rPr lang="en-US" sz="32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6. Monetiz</a:t>
            </a:r>
            <a:r>
              <a:rPr lang="en-US" sz="32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ación y Crecimiento del Proyecto</a:t>
            </a:r>
          </a:p>
          <a:p>
            <a:pPr algn="just">
              <a:lnSpc>
                <a:spcPts val="4751"/>
              </a:lnSpc>
            </a:pP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    </a:t>
            </a:r>
            <a:r>
              <a:rPr lang="en-US" sz="32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Opciones de Pago por Colaboraciones</a:t>
            </a:r>
          </a:p>
          <a:p>
            <a:pPr algn="just" marL="712464" indent="-356232" lvl="1">
              <a:lnSpc>
                <a:spcPts val="4751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Los d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esarroll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ad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puede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ofrecer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ayuda gratuita o establecer tarif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 p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or s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u col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abo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ración en proyectos.</a:t>
            </a:r>
          </a:p>
          <a:p>
            <a:pPr algn="just" marL="712464" indent="-356232" lvl="1">
              <a:lnSpc>
                <a:spcPts val="4751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 puede integrar un sistema de pagos dentro de la plataforma.</a:t>
            </a:r>
          </a:p>
          <a:p>
            <a:pPr algn="just">
              <a:lnSpc>
                <a:spcPts val="302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896630" y="907425"/>
            <a:ext cx="3362670" cy="3567819"/>
          </a:xfrm>
          <a:custGeom>
            <a:avLst/>
            <a:gdLst/>
            <a:ahLst/>
            <a:cxnLst/>
            <a:rect r="r" b="b" t="t" l="l"/>
            <a:pathLst>
              <a:path h="3567819" w="3362670">
                <a:moveTo>
                  <a:pt x="0" y="0"/>
                </a:moveTo>
                <a:lnTo>
                  <a:pt x="3362670" y="0"/>
                </a:lnTo>
                <a:lnTo>
                  <a:pt x="3362670" y="3567820"/>
                </a:lnTo>
                <a:lnTo>
                  <a:pt x="0" y="3567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0459" y="3871132"/>
            <a:ext cx="16230600" cy="463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1"/>
              </a:lnSpc>
            </a:pPr>
          </a:p>
          <a:p>
            <a:pPr algn="just">
              <a:lnSpc>
                <a:spcPts val="4751"/>
              </a:lnSpc>
            </a:pP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    </a:t>
            </a:r>
            <a:r>
              <a:rPr lang="en-US" sz="32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Empresas que Buscan Talento</a:t>
            </a:r>
          </a:p>
          <a:p>
            <a:pPr algn="just" marL="712464" indent="-356232" lvl="1">
              <a:lnSpc>
                <a:spcPts val="4751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Empresas pueden usar la plataforma para encontrar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des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ar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oll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ad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or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segú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sus colabo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ciones 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y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r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epu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ta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ción técn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ca, e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 vez de solo mir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ar un CV.</a:t>
            </a:r>
          </a:p>
          <a:p>
            <a:pPr algn="just">
              <a:lnSpc>
                <a:spcPts val="4751"/>
              </a:lnSpc>
            </a:pP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  </a:t>
            </a:r>
            <a:r>
              <a:rPr lang="en-US" sz="32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Integración con Bootcamps y Cursos</a:t>
            </a:r>
          </a:p>
          <a:p>
            <a:pPr algn="just" marL="712464" indent="-356232" lvl="1">
              <a:lnSpc>
                <a:spcPts val="4751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La plataforma puede ofrecer desafíos de código y certificaciones en colabor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ó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 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con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bootcam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ps</a:t>
            </a:r>
            <a:r>
              <a:rPr lang="en-US" sz="32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  <a:p>
            <a:pPr algn="just">
              <a:lnSpc>
                <a:spcPts val="302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411506" y="1028700"/>
            <a:ext cx="1414875" cy="918382"/>
          </a:xfrm>
          <a:custGeom>
            <a:avLst/>
            <a:gdLst/>
            <a:ahLst/>
            <a:cxnLst/>
            <a:rect r="r" b="b" t="t" l="l"/>
            <a:pathLst>
              <a:path h="918382" w="1414875">
                <a:moveTo>
                  <a:pt x="0" y="0"/>
                </a:moveTo>
                <a:lnTo>
                  <a:pt x="1414875" y="0"/>
                </a:lnTo>
                <a:lnTo>
                  <a:pt x="1414875" y="918382"/>
                </a:lnTo>
                <a:lnTo>
                  <a:pt x="0" y="9183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86496" y="7683268"/>
            <a:ext cx="3235007" cy="2323999"/>
          </a:xfrm>
          <a:custGeom>
            <a:avLst/>
            <a:gdLst/>
            <a:ahLst/>
            <a:cxnLst/>
            <a:rect r="r" b="b" t="t" l="l"/>
            <a:pathLst>
              <a:path h="2323999" w="3235007">
                <a:moveTo>
                  <a:pt x="0" y="0"/>
                </a:moveTo>
                <a:lnTo>
                  <a:pt x="3235006" y="0"/>
                </a:lnTo>
                <a:lnTo>
                  <a:pt x="3235006" y="2323999"/>
                </a:lnTo>
                <a:lnTo>
                  <a:pt x="0" y="23239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935196" y="0"/>
            <a:ext cx="7668455" cy="10401374"/>
          </a:xfrm>
          <a:custGeom>
            <a:avLst/>
            <a:gdLst/>
            <a:ahLst/>
            <a:cxnLst/>
            <a:rect r="r" b="b" t="t" l="l"/>
            <a:pathLst>
              <a:path h="10401374" w="7668455">
                <a:moveTo>
                  <a:pt x="7668456" y="0"/>
                </a:moveTo>
                <a:lnTo>
                  <a:pt x="0" y="0"/>
                </a:lnTo>
                <a:lnTo>
                  <a:pt x="0" y="10401374"/>
                </a:lnTo>
                <a:lnTo>
                  <a:pt x="7668456" y="10401374"/>
                </a:lnTo>
                <a:lnTo>
                  <a:pt x="76684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5638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682795" y="-1229594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2" y="1658599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559302" y="-359909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2" y="1658599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772825" y="-1102645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356" y="1670888"/>
            <a:ext cx="3844810" cy="384481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6"/>
              <a:stretch>
                <a:fillRect l="-11582" t="0" r="-88377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03789" y="5941435"/>
            <a:ext cx="3844810" cy="384481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7"/>
              <a:stretch>
                <a:fillRect l="-25031" t="0" r="-2503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562233" y="2664956"/>
            <a:ext cx="2536283" cy="3804424"/>
            <a:chOff x="0" y="0"/>
            <a:chExt cx="6350000" cy="952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8"/>
              <a:stretch>
                <a:fillRect l="-81155" t="0" r="-59808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true" flipV="true" rot="0">
            <a:off x="15891607" y="971939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3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3" y="0"/>
                </a:lnTo>
                <a:lnTo>
                  <a:pt x="2789693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0">
            <a:off x="16768114" y="877579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3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3" y="0"/>
                </a:lnTo>
                <a:lnTo>
                  <a:pt x="2789693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0">
            <a:off x="16981637" y="9779572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7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7" y="0"/>
                </a:lnTo>
                <a:lnTo>
                  <a:pt x="2362647" y="140470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984096" y="359993"/>
            <a:ext cx="8837703" cy="143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3"/>
              </a:lnSpc>
            </a:pPr>
            <a:r>
              <a:rPr lang="en-US" sz="10046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IMPORTANCIA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98516" y="1906957"/>
            <a:ext cx="11406488" cy="567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0"/>
              </a:lnSpc>
            </a:pPr>
            <a:r>
              <a:rPr lang="en-US" sz="4500" b="true">
                <a:solidFill>
                  <a:srgbClr val="7E7474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Primer acercamiento con la realidad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06426" y="2651089"/>
            <a:ext cx="10218281" cy="2864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92"/>
              </a:lnSpc>
              <a:spcBef>
                <a:spcPct val="0"/>
              </a:spcBef>
            </a:pPr>
            <a:r>
              <a:rPr lang="en-US" sz="270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Según la Encuesta Nacional a Egresados (ENE) 2022, que reunió las respuestas de 11,173 graduados en México, el 48.9 % de los profesionistas señaló que su primer empleo no estaba relacionado con su área de estudio, mientras que el 39.8 % continuó trabajando en un puesto ajeno a su formación universitaria.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06426" y="6374130"/>
            <a:ext cx="10218281" cy="288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"El problema del estudiante es ingresar al mercado laboral y hacerlo en menos de un año, no enfrentarse a la falta de calidad en el pago del mismo y generar experiencias significativas de aprendizaje desde su actividad profesional", señala Anselmo Chávez Capó, profesor de la Licenciatura en Administración Financiera y Bursátil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DAGfvf4H60A</dc:identifier>
  <dcterms:modified xsi:type="dcterms:W3CDTF">2011-08-01T06:04:30Z</dcterms:modified>
  <cp:revision>1</cp:revision>
  <dc:title>Presentación Preliminar</dc:title>
</cp:coreProperties>
</file>